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78" r:id="rId7"/>
    <p:sldId id="261" r:id="rId8"/>
    <p:sldId id="262" r:id="rId9"/>
    <p:sldId id="263" r:id="rId10"/>
    <p:sldId id="264" r:id="rId11"/>
    <p:sldId id="265" r:id="rId12"/>
    <p:sldId id="266" r:id="rId13"/>
    <p:sldId id="270" r:id="rId14"/>
    <p:sldId id="271" r:id="rId15"/>
    <p:sldId id="272" r:id="rId16"/>
    <p:sldId id="275" r:id="rId17"/>
    <p:sldId id="276" r:id="rId18"/>
    <p:sldId id="279" r:id="rId19"/>
    <p:sldId id="280" r:id="rId20"/>
    <p:sldId id="281" r:id="rId21"/>
    <p:sldId id="282" r:id="rId22"/>
    <p:sldId id="283" r:id="rId23"/>
    <p:sldId id="284" r:id="rId24"/>
    <p:sldId id="285" r:id="rId25"/>
    <p:sldId id="27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A6BD4E94-C5F3-435D-B2C8-C9C2DF16CB32}"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27DE2-DE65-4D6D-A0D5-992537D1965E}" type="slidenum">
              <a:rPr lang="en-US" smtClean="0"/>
              <a:t>‹Nº›</a:t>
            </a:fld>
            <a:endParaRPr lang="en-US"/>
          </a:p>
        </p:txBody>
      </p:sp>
    </p:spTree>
    <p:extLst>
      <p:ext uri="{BB962C8B-B14F-4D97-AF65-F5344CB8AC3E}">
        <p14:creationId xmlns:p14="http://schemas.microsoft.com/office/powerpoint/2010/main" val="240910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6BD4E94-C5F3-435D-B2C8-C9C2DF16CB32}"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27DE2-DE65-4D6D-A0D5-992537D1965E}" type="slidenum">
              <a:rPr lang="en-US" smtClean="0"/>
              <a:t>‹Nº›</a:t>
            </a:fld>
            <a:endParaRPr lang="en-US"/>
          </a:p>
        </p:txBody>
      </p:sp>
    </p:spTree>
    <p:extLst>
      <p:ext uri="{BB962C8B-B14F-4D97-AF65-F5344CB8AC3E}">
        <p14:creationId xmlns:p14="http://schemas.microsoft.com/office/powerpoint/2010/main" val="3566528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6BD4E94-C5F3-435D-B2C8-C9C2DF16CB32}"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27DE2-DE65-4D6D-A0D5-992537D1965E}" type="slidenum">
              <a:rPr lang="en-US" smtClean="0"/>
              <a:t>‹Nº›</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61034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6BD4E94-C5F3-435D-B2C8-C9C2DF16CB32}"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27DE2-DE65-4D6D-A0D5-992537D1965E}" type="slidenum">
              <a:rPr lang="en-US" smtClean="0"/>
              <a:t>‹Nº›</a:t>
            </a:fld>
            <a:endParaRPr lang="en-US"/>
          </a:p>
        </p:txBody>
      </p:sp>
    </p:spTree>
    <p:extLst>
      <p:ext uri="{BB962C8B-B14F-4D97-AF65-F5344CB8AC3E}">
        <p14:creationId xmlns:p14="http://schemas.microsoft.com/office/powerpoint/2010/main" val="2786988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6BD4E94-C5F3-435D-B2C8-C9C2DF16CB32}"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27DE2-DE65-4D6D-A0D5-992537D1965E}" type="slidenum">
              <a:rPr lang="en-US" smtClean="0"/>
              <a:t>‹Nº›</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66592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6BD4E94-C5F3-435D-B2C8-C9C2DF16CB32}"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27DE2-DE65-4D6D-A0D5-992537D1965E}" type="slidenum">
              <a:rPr lang="en-US" smtClean="0"/>
              <a:t>‹Nº›</a:t>
            </a:fld>
            <a:endParaRPr lang="en-US"/>
          </a:p>
        </p:txBody>
      </p:sp>
    </p:spTree>
    <p:extLst>
      <p:ext uri="{BB962C8B-B14F-4D97-AF65-F5344CB8AC3E}">
        <p14:creationId xmlns:p14="http://schemas.microsoft.com/office/powerpoint/2010/main" val="3640807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6BD4E94-C5F3-435D-B2C8-C9C2DF16CB32}"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27DE2-DE65-4D6D-A0D5-992537D1965E}" type="slidenum">
              <a:rPr lang="en-US" smtClean="0"/>
              <a:t>‹Nº›</a:t>
            </a:fld>
            <a:endParaRPr lang="en-US"/>
          </a:p>
        </p:txBody>
      </p:sp>
    </p:spTree>
    <p:extLst>
      <p:ext uri="{BB962C8B-B14F-4D97-AF65-F5344CB8AC3E}">
        <p14:creationId xmlns:p14="http://schemas.microsoft.com/office/powerpoint/2010/main" val="1023784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6BD4E94-C5F3-435D-B2C8-C9C2DF16CB32}"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27DE2-DE65-4D6D-A0D5-992537D1965E}" type="slidenum">
              <a:rPr lang="en-US" smtClean="0"/>
              <a:t>‹Nº›</a:t>
            </a:fld>
            <a:endParaRPr lang="en-US"/>
          </a:p>
        </p:txBody>
      </p:sp>
    </p:spTree>
    <p:extLst>
      <p:ext uri="{BB962C8B-B14F-4D97-AF65-F5344CB8AC3E}">
        <p14:creationId xmlns:p14="http://schemas.microsoft.com/office/powerpoint/2010/main" val="1580947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6BD4E94-C5F3-435D-B2C8-C9C2DF16CB32}"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27DE2-DE65-4D6D-A0D5-992537D1965E}" type="slidenum">
              <a:rPr lang="en-US" smtClean="0"/>
              <a:t>‹Nº›</a:t>
            </a:fld>
            <a:endParaRPr lang="en-US"/>
          </a:p>
        </p:txBody>
      </p:sp>
    </p:spTree>
    <p:extLst>
      <p:ext uri="{BB962C8B-B14F-4D97-AF65-F5344CB8AC3E}">
        <p14:creationId xmlns:p14="http://schemas.microsoft.com/office/powerpoint/2010/main" val="967923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6BD4E94-C5F3-435D-B2C8-C9C2DF16CB32}"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27DE2-DE65-4D6D-A0D5-992537D1965E}" type="slidenum">
              <a:rPr lang="en-US" smtClean="0"/>
              <a:t>‹Nº›</a:t>
            </a:fld>
            <a:endParaRPr lang="en-US"/>
          </a:p>
        </p:txBody>
      </p:sp>
    </p:spTree>
    <p:extLst>
      <p:ext uri="{BB962C8B-B14F-4D97-AF65-F5344CB8AC3E}">
        <p14:creationId xmlns:p14="http://schemas.microsoft.com/office/powerpoint/2010/main" val="869057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6BD4E94-C5F3-435D-B2C8-C9C2DF16CB32}" type="datetimeFigureOut">
              <a:rPr lang="en-US" smtClean="0"/>
              <a:t>3/30/2021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27DE2-DE65-4D6D-A0D5-992537D1965E}" type="slidenum">
              <a:rPr lang="en-US" smtClean="0"/>
              <a:t>‹Nº›</a:t>
            </a:fld>
            <a:endParaRPr lang="en-US"/>
          </a:p>
        </p:txBody>
      </p:sp>
    </p:spTree>
    <p:extLst>
      <p:ext uri="{BB962C8B-B14F-4D97-AF65-F5344CB8AC3E}">
        <p14:creationId xmlns:p14="http://schemas.microsoft.com/office/powerpoint/2010/main" val="2548251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6BD4E94-C5F3-435D-B2C8-C9C2DF16CB32}" type="datetimeFigureOut">
              <a:rPr lang="en-US" smtClean="0"/>
              <a:t>3/30/2021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F27DE2-DE65-4D6D-A0D5-992537D1965E}" type="slidenum">
              <a:rPr lang="en-US" smtClean="0"/>
              <a:t>‹Nº›</a:t>
            </a:fld>
            <a:endParaRPr lang="en-US"/>
          </a:p>
        </p:txBody>
      </p:sp>
    </p:spTree>
    <p:extLst>
      <p:ext uri="{BB962C8B-B14F-4D97-AF65-F5344CB8AC3E}">
        <p14:creationId xmlns:p14="http://schemas.microsoft.com/office/powerpoint/2010/main" val="3708154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A6BD4E94-C5F3-435D-B2C8-C9C2DF16CB32}" type="datetimeFigureOut">
              <a:rPr lang="en-US" smtClean="0"/>
              <a:t>3/30/2021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F27DE2-DE65-4D6D-A0D5-992537D1965E}" type="slidenum">
              <a:rPr lang="en-US" smtClean="0"/>
              <a:t>‹Nº›</a:t>
            </a:fld>
            <a:endParaRPr lang="en-US"/>
          </a:p>
        </p:txBody>
      </p:sp>
    </p:spTree>
    <p:extLst>
      <p:ext uri="{BB962C8B-B14F-4D97-AF65-F5344CB8AC3E}">
        <p14:creationId xmlns:p14="http://schemas.microsoft.com/office/powerpoint/2010/main" val="37447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BD4E94-C5F3-435D-B2C8-C9C2DF16CB32}" type="datetimeFigureOut">
              <a:rPr lang="en-US" smtClean="0"/>
              <a:t>3/30/2021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F27DE2-DE65-4D6D-A0D5-992537D1965E}" type="slidenum">
              <a:rPr lang="en-US" smtClean="0"/>
              <a:t>‹Nº›</a:t>
            </a:fld>
            <a:endParaRPr lang="en-US"/>
          </a:p>
        </p:txBody>
      </p:sp>
    </p:spTree>
    <p:extLst>
      <p:ext uri="{BB962C8B-B14F-4D97-AF65-F5344CB8AC3E}">
        <p14:creationId xmlns:p14="http://schemas.microsoft.com/office/powerpoint/2010/main" val="1953928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A6BD4E94-C5F3-435D-B2C8-C9C2DF16CB32}" type="datetimeFigureOut">
              <a:rPr lang="en-US" smtClean="0"/>
              <a:t>3/30/2021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27DE2-DE65-4D6D-A0D5-992537D1965E}" type="slidenum">
              <a:rPr lang="en-US" smtClean="0"/>
              <a:t>‹Nº›</a:t>
            </a:fld>
            <a:endParaRPr lang="en-US"/>
          </a:p>
        </p:txBody>
      </p:sp>
    </p:spTree>
    <p:extLst>
      <p:ext uri="{BB962C8B-B14F-4D97-AF65-F5344CB8AC3E}">
        <p14:creationId xmlns:p14="http://schemas.microsoft.com/office/powerpoint/2010/main" val="103530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27DE2-DE65-4D6D-A0D5-992537D1965E}" type="slidenum">
              <a:rPr lang="en-US" smtClean="0"/>
              <a:t>‹Nº›</a:t>
            </a:fld>
            <a:endParaRPr lang="en-US"/>
          </a:p>
        </p:txBody>
      </p:sp>
      <p:sp>
        <p:nvSpPr>
          <p:cNvPr id="5" name="Date Placeholder 4"/>
          <p:cNvSpPr>
            <a:spLocks noGrp="1"/>
          </p:cNvSpPr>
          <p:nvPr>
            <p:ph type="dt" sz="half" idx="10"/>
          </p:nvPr>
        </p:nvSpPr>
        <p:spPr/>
        <p:txBody>
          <a:bodyPr/>
          <a:lstStyle/>
          <a:p>
            <a:fld id="{A6BD4E94-C5F3-435D-B2C8-C9C2DF16CB32}" type="datetimeFigureOut">
              <a:rPr lang="en-US" smtClean="0"/>
              <a:t>3/30/2021</a:t>
            </a:fld>
            <a:endParaRPr lang="en-US"/>
          </a:p>
        </p:txBody>
      </p:sp>
    </p:spTree>
    <p:extLst>
      <p:ext uri="{BB962C8B-B14F-4D97-AF65-F5344CB8AC3E}">
        <p14:creationId xmlns:p14="http://schemas.microsoft.com/office/powerpoint/2010/main" val="3494046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6BD4E94-C5F3-435D-B2C8-C9C2DF16CB32}" type="datetimeFigureOut">
              <a:rPr lang="en-US" smtClean="0"/>
              <a:t>3/30/2021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5F27DE2-DE65-4D6D-A0D5-992537D1965E}" type="slidenum">
              <a:rPr lang="en-US" smtClean="0"/>
              <a:t>‹Nº›</a:t>
            </a:fld>
            <a:endParaRPr lang="en-US"/>
          </a:p>
        </p:txBody>
      </p:sp>
    </p:spTree>
    <p:extLst>
      <p:ext uri="{BB962C8B-B14F-4D97-AF65-F5344CB8AC3E}">
        <p14:creationId xmlns:p14="http://schemas.microsoft.com/office/powerpoint/2010/main" val="252809982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datos.minem.gob.ar/dataset/precios-en-surtido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datos.minem.gob.ar/dataset/precios-en-surtido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datos.minem.gob.ar/dataset/precios-en-surtido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datos.minem.gob.ar/dataset/precios-en-surtidor"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datos.minem.gob.ar/dataset/precios-en-surtidor"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datos.minem.gob.ar/dataset/precios-en-surtidor"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datos.minem.gob.ar/dataset/precios-en-surtidor"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cid:image001.jpg@01D72565.BF235F50" TargetMode="Externa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datos.minem.gob.ar/dataset/precios-en-surtidor"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datos.minem.gob.ar/dataset/precios-en-surtidor"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p:cNvSpPr>
            <a:spLocks noGrp="1"/>
          </p:cNvSpPr>
          <p:nvPr>
            <p:ph type="ctrTitle"/>
          </p:nvPr>
        </p:nvSpPr>
        <p:spPr>
          <a:xfrm>
            <a:off x="1018903" y="2155370"/>
            <a:ext cx="10006147" cy="1502230"/>
          </a:xfrm>
        </p:spPr>
        <p:txBody>
          <a:bodyPr/>
          <a:lstStyle/>
          <a:p>
            <a:pPr algn="ctr"/>
            <a:r>
              <a:rPr lang="es-MX" sz="5600" b="1" dirty="0" smtClean="0">
                <a:solidFill>
                  <a:schemeClr val="tx1"/>
                </a:solidFill>
                <a:latin typeface="Calibri" panose="020F0502020204030204" pitchFamily="34" charset="0"/>
                <a:cs typeface="Calibri" panose="020F0502020204030204" pitchFamily="34" charset="0"/>
              </a:rPr>
              <a:t>SEMINARIO</a:t>
            </a:r>
            <a:endParaRPr lang="en-US" sz="5600" b="1" dirty="0">
              <a:solidFill>
                <a:schemeClr val="tx1"/>
              </a:solidFill>
              <a:latin typeface="Calibri" panose="020F0502020204030204" pitchFamily="34" charset="0"/>
              <a:cs typeface="Calibri" panose="020F0502020204030204" pitchFamily="34" charset="0"/>
            </a:endParaRPr>
          </a:p>
        </p:txBody>
      </p:sp>
      <p:sp>
        <p:nvSpPr>
          <p:cNvPr id="11" name="Marcador de texto 10"/>
          <p:cNvSpPr>
            <a:spLocks noGrp="1"/>
          </p:cNvSpPr>
          <p:nvPr>
            <p:ph type="subTitle" idx="1"/>
          </p:nvPr>
        </p:nvSpPr>
        <p:spPr>
          <a:xfrm>
            <a:off x="1018904" y="4180114"/>
            <a:ext cx="10006146" cy="2063932"/>
          </a:xfrm>
        </p:spPr>
        <p:txBody>
          <a:bodyPr>
            <a:normAutofit/>
          </a:bodyPr>
          <a:lstStyle/>
          <a:p>
            <a:pPr algn="ctr"/>
            <a:r>
              <a:rPr lang="es-MX" sz="4200" b="1" dirty="0" smtClean="0">
                <a:solidFill>
                  <a:schemeClr val="tx1"/>
                </a:solidFill>
                <a:latin typeface="Calibri" panose="020F0502020204030204" pitchFamily="34" charset="0"/>
                <a:cs typeface="Calibri" panose="020F0502020204030204" pitchFamily="34" charset="0"/>
              </a:rPr>
              <a:t>Nuevos contratos de GNC</a:t>
            </a:r>
          </a:p>
          <a:p>
            <a:pPr algn="ctr"/>
            <a:r>
              <a:rPr lang="es-MX" sz="2600" b="1" dirty="0" smtClean="0">
                <a:solidFill>
                  <a:schemeClr val="tx1"/>
                </a:solidFill>
                <a:latin typeface="Calibri" panose="020F0502020204030204" pitchFamily="34" charset="0"/>
                <a:cs typeface="Calibri" panose="020F0502020204030204" pitchFamily="34" charset="0"/>
              </a:rPr>
              <a:t>Martes 30 de marzo </a:t>
            </a:r>
          </a:p>
          <a:p>
            <a:pPr algn="ctr"/>
            <a:r>
              <a:rPr lang="es-MX" sz="2600" b="1" dirty="0" smtClean="0">
                <a:solidFill>
                  <a:schemeClr val="tx1"/>
                </a:solidFill>
                <a:latin typeface="Calibri" panose="020F0502020204030204" pitchFamily="34" charset="0"/>
                <a:cs typeface="Calibri" panose="020F0502020204030204" pitchFamily="34" charset="0"/>
              </a:rPr>
              <a:t>17hs</a:t>
            </a:r>
            <a:endParaRPr lang="en-US" sz="2600" b="1" dirty="0">
              <a:solidFill>
                <a:schemeClr val="tx1"/>
              </a:solidFill>
              <a:latin typeface="Calibri" panose="020F0502020204030204" pitchFamily="34" charset="0"/>
              <a:cs typeface="Calibri" panose="020F0502020204030204" pitchFamily="34" charset="0"/>
            </a:endParaRP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8903" y="287819"/>
            <a:ext cx="4386674" cy="2259438"/>
          </a:xfrm>
          <a:prstGeom prst="rect">
            <a:avLst/>
          </a:prstGeom>
        </p:spPr>
      </p:pic>
    </p:spTree>
    <p:extLst>
      <p:ext uri="{BB962C8B-B14F-4D97-AF65-F5344CB8AC3E}">
        <p14:creationId xmlns:p14="http://schemas.microsoft.com/office/powerpoint/2010/main" val="7330299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44137" y="535578"/>
            <a:ext cx="11377749" cy="6322422"/>
          </a:xfrm>
        </p:spPr>
        <p:txBody>
          <a:bodyPr>
            <a:normAutofit fontScale="92500" lnSpcReduction="10000"/>
          </a:bodyPr>
          <a:lstStyle/>
          <a:p>
            <a:pPr marL="0" indent="0" algn="just">
              <a:lnSpc>
                <a:spcPct val="107000"/>
              </a:lnSpc>
              <a:spcAft>
                <a:spcPts val="800"/>
              </a:spcAft>
              <a:buNone/>
            </a:pPr>
            <a:r>
              <a:rPr lang="es-AR" sz="2300" b="1" u="sng" dirty="0">
                <a:solidFill>
                  <a:schemeClr val="tx1"/>
                </a:solidFill>
                <a:latin typeface="Calibri" panose="020F0502020204030204" pitchFamily="34" charset="0"/>
                <a:ea typeface="Calibri" panose="020F0502020204030204" pitchFamily="34" charset="0"/>
                <a:cs typeface="Calibri" panose="020F0502020204030204" pitchFamily="34" charset="0"/>
              </a:rPr>
              <a:t>EESS para promediar</a:t>
            </a:r>
            <a:r>
              <a:rPr lang="es-AR" sz="23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sz="23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OPESSA </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AV </a:t>
            </a:r>
            <a:r>
              <a:rPr lang="es-AR" sz="2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MAIPÚ </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790 Y </a:t>
            </a:r>
            <a:r>
              <a:rPr lang="es-AR" sz="2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GUEMES</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VICENTE</a:t>
            </a:r>
            <a:r>
              <a:rPr lang="es-AR" sz="2000" spc="-2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LOPEZ</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 - </a:t>
            </a:r>
            <a:r>
              <a:rPr lang="es-AR" sz="2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OPESSA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25</a:t>
            </a:r>
            <a:r>
              <a:rPr lang="es-AR" sz="2000" spc="-1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DE</a:t>
            </a:r>
            <a:r>
              <a:rPr lang="es-AR" sz="2000" spc="-1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MAYO</a:t>
            </a:r>
            <a:r>
              <a:rPr lang="es-AR" sz="2000" spc="-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1544 Y</a:t>
            </a:r>
            <a:r>
              <a:rPr lang="es-AR" sz="2000" spc="-1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PERDRIEL, SAN</a:t>
            </a:r>
            <a:r>
              <a:rPr lang="es-AR" sz="2000" spc="-2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MARTÍN </a:t>
            </a:r>
            <a:r>
              <a:rPr lang="es-AR" sz="2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s-AR" sz="2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OPESSA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AV.</a:t>
            </a:r>
            <a:r>
              <a:rPr lang="es-AR" sz="2000" spc="-2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CENTENARIO</a:t>
            </a:r>
            <a:r>
              <a:rPr lang="es-AR" sz="2000" spc="-1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1940, BECCAR</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 - </a:t>
            </a:r>
            <a:r>
              <a:rPr lang="es-AR" sz="2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OPEESA</a:t>
            </a:r>
            <a:r>
              <a:rPr lang="es-AR" sz="2000" spc="-15"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UGARTE</a:t>
            </a:r>
            <a:r>
              <a:rPr lang="es-AR" sz="2000" spc="-1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3501, MUNRO</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 – </a:t>
            </a:r>
            <a:r>
              <a:rPr lang="es-AR" sz="2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OPESSA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RUTA</a:t>
            </a:r>
            <a:r>
              <a:rPr lang="es-AR" sz="2000" spc="-1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8</a:t>
            </a:r>
            <a:r>
              <a:rPr lang="es-AR" sz="2000" spc="-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KM 53.3, PILAR – </a:t>
            </a:r>
            <a:r>
              <a:rPr lang="es-AR"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OPESSA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AV</a:t>
            </a:r>
            <a:r>
              <a:rPr lang="es-AR" sz="2000" spc="-2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BARTOLOMÉ</a:t>
            </a:r>
            <a:r>
              <a:rPr lang="es-AR" sz="2000" spc="-10"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MITRE</a:t>
            </a:r>
            <a:r>
              <a:rPr lang="es-AR" sz="2000" spc="-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1666</a:t>
            </a:r>
            <a:r>
              <a:rPr lang="es-AR" sz="2000" spc="-1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Y</a:t>
            </a:r>
            <a:r>
              <a:rPr lang="es-AR" sz="2000" spc="-1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GUIDO</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s-AR"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MORÓN</a:t>
            </a:r>
            <a:r>
              <a:rPr lang="es-AR" sz="2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s-AR" sz="2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OPESSA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RUTA</a:t>
            </a:r>
            <a:r>
              <a:rPr lang="es-AR" sz="2000" spc="-1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8</a:t>
            </a:r>
            <a:r>
              <a:rPr lang="es-AR" sz="2000" spc="-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Y</a:t>
            </a:r>
            <a:r>
              <a:rPr lang="es-AR" sz="2000" spc="-1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RUTA</a:t>
            </a:r>
            <a:r>
              <a:rPr lang="es-AR" sz="2000" spc="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202, </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SAN</a:t>
            </a:r>
            <a:r>
              <a:rPr lang="es-AR" sz="2000" spc="-2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MIGUEL</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 - </a:t>
            </a:r>
            <a:r>
              <a:rPr lang="es-AR" sz="2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OPESSA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COLECTORA</a:t>
            </a:r>
            <a:r>
              <a:rPr lang="es-AR" sz="2000" spc="-2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ESTE</a:t>
            </a:r>
            <a:r>
              <a:rPr lang="es-AR" sz="2000" spc="-1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PANAMERICANA</a:t>
            </a:r>
            <a:r>
              <a:rPr lang="es-AR" sz="2000" spc="-10"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Y</a:t>
            </a:r>
            <a:r>
              <a:rPr lang="es-AR" sz="2000" spc="-2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RUTA</a:t>
            </a:r>
            <a:r>
              <a:rPr lang="es-AR" sz="2000" spc="-1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202, DON</a:t>
            </a:r>
            <a:r>
              <a:rPr lang="es-AR" sz="2000" spc="-2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TORCUATO</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 - </a:t>
            </a:r>
            <a:r>
              <a:rPr lang="es-AR" sz="2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OPESSA </a:t>
            </a:r>
            <a:r>
              <a:rPr lang="es-AR"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AUTOPISTA</a:t>
            </a:r>
            <a:r>
              <a:rPr lang="es-AR" sz="2000" spc="-10"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AUSOL</a:t>
            </a:r>
            <a:r>
              <a:rPr lang="es-AR" sz="2000" spc="-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KM</a:t>
            </a:r>
            <a:r>
              <a:rPr lang="es-AR" sz="2000" spc="-1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36,5</a:t>
            </a:r>
            <a:r>
              <a:rPr lang="es-AR" sz="2000" spc="-10"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LADO BS</a:t>
            </a:r>
            <a:r>
              <a:rPr lang="es-AR" sz="2000" spc="-1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AS, MALVINAS</a:t>
            </a:r>
            <a:r>
              <a:rPr lang="es-AR" sz="2000" spc="-2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ARGENTINAS</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 - </a:t>
            </a:r>
            <a:r>
              <a:rPr lang="es-AR" sz="2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OPESSA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RUTA</a:t>
            </a:r>
            <a:r>
              <a:rPr lang="es-AR" sz="2000" spc="-1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12</a:t>
            </a:r>
            <a:r>
              <a:rPr lang="es-AR" sz="2000" spc="-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B Y</a:t>
            </a:r>
            <a:r>
              <a:rPr lang="es-AR" sz="2000" spc="-1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RUTA</a:t>
            </a:r>
            <a:r>
              <a:rPr lang="es-AR" sz="2000" spc="-1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193, ZÁRATE </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s-AR" sz="2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OPESSA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RUTA</a:t>
            </a:r>
            <a:r>
              <a:rPr lang="es-AR" sz="2000" spc="-1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193</a:t>
            </a:r>
            <a:r>
              <a:rPr lang="es-AR" sz="2000" spc="-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KM</a:t>
            </a:r>
            <a:r>
              <a:rPr lang="es-AR" sz="2000" spc="-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3, ZÁRATE</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s-AR" sz="2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OPESSA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RUTA</a:t>
            </a:r>
            <a:r>
              <a:rPr lang="es-AR" sz="2000" spc="-2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9</a:t>
            </a:r>
            <a:r>
              <a:rPr lang="es-AR" sz="2000" spc="-1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KM</a:t>
            </a:r>
            <a:r>
              <a:rPr lang="es-AR" sz="2000" spc="-1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72</a:t>
            </a:r>
            <a:r>
              <a:rPr lang="es-AR" sz="2000" spc="-1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ASCENDENTE</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 CAMPANA - </a:t>
            </a:r>
            <a:r>
              <a:rPr lang="es-AR" sz="2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OPESSA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RUTA</a:t>
            </a:r>
            <a:r>
              <a:rPr lang="es-AR" sz="2000" spc="-2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9</a:t>
            </a:r>
            <a:r>
              <a:rPr lang="es-AR" sz="2000" spc="-1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KM</a:t>
            </a:r>
            <a:r>
              <a:rPr lang="es-AR" sz="2000" spc="-1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72</a:t>
            </a:r>
            <a:r>
              <a:rPr lang="es-AR" sz="2000" spc="-15"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DESCENDENTE</a:t>
            </a:r>
            <a:r>
              <a:rPr lang="es-AR"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 CAMPANA.</a:t>
            </a:r>
            <a:endPar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7000"/>
              </a:lnSpc>
              <a:spcAft>
                <a:spcPts val="800"/>
              </a:spcAft>
              <a:buNone/>
            </a:pP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Los precios a promediar serán los últimos publicados según Resolución E 314/2016 del (ex) Ministerio de Energía y Minería, en </a:t>
            </a:r>
            <a:r>
              <a:rPr lang="es-AR" sz="2000" u="sng" dirty="0">
                <a:solidFill>
                  <a:schemeClr val="tx1"/>
                </a:solidFill>
                <a:latin typeface="Calibri" panose="020F0502020204030204" pitchFamily="34" charset="0"/>
                <a:ea typeface="Calibri" panose="020F0502020204030204" pitchFamily="34" charset="0"/>
                <a:cs typeface="Calibri" panose="020F0502020204030204" pitchFamily="34" charset="0"/>
                <a:hlinkClick r:id="rId2"/>
              </a:rPr>
              <a:t>http://datos.minem.gob.ar/dataset/precios-en-surtidor</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 o aquella que en el futuro la complemente o reemplace cuatro (4) días antes de la finalización del mes anterior al de inicio de cada </a:t>
            </a:r>
            <a:r>
              <a:rPr lang="es-AR"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Período.</a:t>
            </a:r>
          </a:p>
          <a:p>
            <a:pPr marL="0" indent="0" algn="just">
              <a:lnSpc>
                <a:spcPct val="107000"/>
              </a:lnSpc>
              <a:spcAft>
                <a:spcPts val="800"/>
              </a:spcAft>
              <a:buNone/>
            </a:pPr>
            <a:r>
              <a:rPr lang="es-AR" sz="2300" b="1" u="sng" dirty="0">
                <a:solidFill>
                  <a:schemeClr val="tx1"/>
                </a:solidFill>
                <a:latin typeface="Calibri" panose="020F0502020204030204" pitchFamily="34" charset="0"/>
                <a:ea typeface="Calibri" panose="020F0502020204030204" pitchFamily="34" charset="0"/>
                <a:cs typeface="Calibri" panose="020F0502020204030204" pitchFamily="34" charset="0"/>
              </a:rPr>
              <a:t>Pago</a:t>
            </a:r>
            <a:r>
              <a:rPr lang="es-AR" sz="23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sz="23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10 días de recibida liquidaciones.</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2300" b="1" u="sng" dirty="0">
                <a:solidFill>
                  <a:schemeClr val="tx1"/>
                </a:solidFill>
                <a:latin typeface="Calibri" panose="020F0502020204030204" pitchFamily="34" charset="0"/>
                <a:ea typeface="Calibri" panose="020F0502020204030204" pitchFamily="34" charset="0"/>
                <a:cs typeface="Calibri" panose="020F0502020204030204" pitchFamily="34" charset="0"/>
              </a:rPr>
              <a:t>Gastos administrativos</a:t>
            </a:r>
            <a:r>
              <a:rPr lang="es-AR" sz="23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sz="23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3% Incluido en el precio, se factura por separado por una cuestión impositiva. Se recomienda eliminar el último párrafo acerca de diferencias en el precio a favor del Natural </a:t>
            </a:r>
            <a:r>
              <a:rPr lang="es-AR" sz="2000" dirty="0" err="1" smtClean="0">
                <a:solidFill>
                  <a:schemeClr val="tx1"/>
                </a:solidFill>
                <a:latin typeface="Calibri" panose="020F0502020204030204" pitchFamily="34" charset="0"/>
                <a:ea typeface="Calibri" panose="020F0502020204030204" pitchFamily="34" charset="0"/>
                <a:cs typeface="Calibri" panose="020F0502020204030204" pitchFamily="34" charset="0"/>
              </a:rPr>
              <a:t>Energy</a:t>
            </a:r>
            <a:r>
              <a:rPr lang="es-AR"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2300" b="1" u="sng" dirty="0">
                <a:solidFill>
                  <a:schemeClr val="tx1"/>
                </a:solidFill>
                <a:latin typeface="Calibri" panose="020F0502020204030204" pitchFamily="34" charset="0"/>
                <a:ea typeface="Calibri" panose="020F0502020204030204" pitchFamily="34" charset="0"/>
                <a:cs typeface="Calibri" panose="020F0502020204030204" pitchFamily="34" charset="0"/>
              </a:rPr>
              <a:t>Cláusula extracción líquidos</a:t>
            </a:r>
            <a:r>
              <a:rPr lang="es-AR" sz="23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sz="23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El Cliente faculta a Natural </a:t>
            </a:r>
            <a:r>
              <a:rPr lang="es-AR" sz="2000" dirty="0" err="1">
                <a:solidFill>
                  <a:schemeClr val="tx1"/>
                </a:solidFill>
                <a:latin typeface="Calibri" panose="020F0502020204030204" pitchFamily="34" charset="0"/>
                <a:ea typeface="Calibri" panose="020F0502020204030204" pitchFamily="34" charset="0"/>
                <a:cs typeface="Calibri" panose="020F0502020204030204" pitchFamily="34" charset="0"/>
              </a:rPr>
              <a:t>Energy</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 a extraer líquidos del gas (butano/propano). Cuidado, </a:t>
            </a:r>
            <a:r>
              <a:rPr lang="es-AR"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la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mayoría de los contratos de transporte </a:t>
            </a:r>
            <a:r>
              <a:rPr lang="es-AR"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prevé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ese derecho a favor de la </a:t>
            </a:r>
            <a:r>
              <a:rPr lang="es-AR"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transportista. En consecuencia,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puede confrontar con el servicio de transporte y, también con algún productor que se haya reservado ese derecho. Se recomienda solicitar su eliminación.</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2300" b="1" u="sng" dirty="0">
                <a:solidFill>
                  <a:schemeClr val="tx1"/>
                </a:solidFill>
                <a:latin typeface="Calibri" panose="020F0502020204030204" pitchFamily="34" charset="0"/>
                <a:ea typeface="Calibri" panose="020F0502020204030204" pitchFamily="34" charset="0"/>
                <a:cs typeface="Calibri" panose="020F0502020204030204" pitchFamily="34" charset="0"/>
              </a:rPr>
              <a:t>Cláusulas de salida</a:t>
            </a:r>
            <a:r>
              <a:rPr lang="es-AR" sz="23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sz="23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í</a:t>
            </a:r>
            <a:r>
              <a:rPr lang="es-AR"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dem </a:t>
            </a:r>
            <a:r>
              <a:rPr lang="es-AR" sz="2000" dirty="0">
                <a:solidFill>
                  <a:schemeClr val="tx1"/>
                </a:solidFill>
                <a:latin typeface="Calibri" panose="020F0502020204030204" pitchFamily="34" charset="0"/>
                <a:ea typeface="Calibri" panose="020F0502020204030204" pitchFamily="34" charset="0"/>
                <a:cs typeface="Calibri" panose="020F0502020204030204" pitchFamily="34" charset="0"/>
              </a:rPr>
              <a:t>YPF.</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4982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5577" y="1431984"/>
            <a:ext cx="11155679" cy="5072333"/>
          </a:xfrm>
        </p:spPr>
        <p:txBody>
          <a:bodyPr>
            <a:noAutofit/>
          </a:bodyPr>
          <a:lstStyle/>
          <a:p>
            <a:pPr marL="0" indent="0" algn="just">
              <a:spcAft>
                <a:spcPts val="800"/>
              </a:spcAft>
              <a:buNone/>
            </a:pPr>
            <a:r>
              <a:rPr lang="es-AR" sz="2400" b="1" u="sng" dirty="0" smtClean="0">
                <a:latin typeface="Calibri" panose="020F0502020204030204" pitchFamily="34" charset="0"/>
                <a:ea typeface="Calibri" panose="020F0502020204030204" pitchFamily="34" charset="0"/>
                <a:cs typeface="Calibri" panose="020F0502020204030204" pitchFamily="34" charset="0"/>
              </a:rPr>
              <a:t>TRAFIGURA/PUMA</a:t>
            </a:r>
            <a:r>
              <a:rPr lang="es-AR" sz="2400" b="1" dirty="0" smtClean="0">
                <a:latin typeface="Calibri" panose="020F0502020204030204" pitchFamily="34" charset="0"/>
                <a:ea typeface="Calibri" panose="020F0502020204030204" pitchFamily="34" charset="0"/>
                <a:cs typeface="Calibri" panose="020F0502020204030204" pitchFamily="34" charset="0"/>
              </a:rPr>
              <a:t>:</a:t>
            </a:r>
          </a:p>
          <a:p>
            <a:pPr marL="0" indent="0" algn="just">
              <a:spcAft>
                <a:spcPts val="800"/>
              </a:spcAft>
              <a:buNone/>
            </a:pPr>
            <a:r>
              <a:rPr lang="es-AR" sz="2200" b="1" u="sng" dirty="0" smtClean="0">
                <a:latin typeface="Calibri" panose="020F0502020204030204" pitchFamily="34" charset="0"/>
                <a:ea typeface="Calibri" panose="020F0502020204030204" pitchFamily="34" charset="0"/>
                <a:cs typeface="Calibri" panose="020F0502020204030204" pitchFamily="34" charset="0"/>
              </a:rPr>
              <a:t>Duración</a:t>
            </a:r>
            <a:r>
              <a:rPr lang="es-AR" sz="2200" b="1" dirty="0">
                <a:latin typeface="Calibri" panose="020F0502020204030204" pitchFamily="34" charset="0"/>
                <a:ea typeface="Calibri" panose="020F0502020204030204" pitchFamily="34" charset="0"/>
                <a:cs typeface="Calibri" panose="020F0502020204030204" pitchFamily="34" charset="0"/>
              </a:rPr>
              <a:t>:</a:t>
            </a:r>
            <a:r>
              <a:rPr lang="es-AR" sz="2200" dirty="0">
                <a:latin typeface="Calibri" panose="020F0502020204030204" pitchFamily="34" charset="0"/>
                <a:ea typeface="Calibri" panose="020F0502020204030204" pitchFamily="34" charset="0"/>
                <a:cs typeface="Calibri" panose="020F0502020204030204" pitchFamily="34" charset="0"/>
              </a:rPr>
              <a:t> </a:t>
            </a:r>
            <a:r>
              <a:rPr lang="es-AR" sz="1900" dirty="0">
                <a:latin typeface="Calibri" panose="020F0502020204030204" pitchFamily="34" charset="0"/>
                <a:ea typeface="Calibri" panose="020F0502020204030204" pitchFamily="34" charset="0"/>
                <a:cs typeface="Calibri" panose="020F0502020204030204" pitchFamily="34" charset="0"/>
              </a:rPr>
              <a:t>1 año (01/05/2021 al 30/04/2022) Prevé prórroga automática.</a:t>
            </a: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800"/>
              </a:spcAft>
              <a:buNone/>
            </a:pPr>
            <a:r>
              <a:rPr lang="es-AR" b="1" u="sng" dirty="0">
                <a:latin typeface="Calibri" panose="020F0502020204030204" pitchFamily="34" charset="0"/>
                <a:ea typeface="Calibri" panose="020F0502020204030204" pitchFamily="34" charset="0"/>
                <a:cs typeface="Calibri" panose="020F0502020204030204" pitchFamily="34" charset="0"/>
              </a:rPr>
              <a:t>Puntos Entrega</a:t>
            </a:r>
            <a:r>
              <a:rPr lang="es-AR" b="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garantizan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800"/>
              </a:spcAft>
              <a:buNone/>
              <a:tabLst>
                <a:tab pos="1530350" algn="l"/>
              </a:tabLst>
            </a:pPr>
            <a:r>
              <a:rPr lang="es-AR" b="1" u="sng" dirty="0">
                <a:latin typeface="Calibri" panose="020F0502020204030204" pitchFamily="34" charset="0"/>
                <a:ea typeface="Calibri" panose="020F0502020204030204" pitchFamily="34" charset="0"/>
                <a:cs typeface="Calibri" panose="020F0502020204030204" pitchFamily="34" charset="0"/>
              </a:rPr>
              <a:t>Penalidad por falta entrega</a:t>
            </a:r>
            <a:r>
              <a:rPr lang="es-AR" b="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(a) Si el cliente adquiere el gas de </a:t>
            </a:r>
            <a:r>
              <a:rPr lang="es-AR" dirty="0" smtClean="0">
                <a:latin typeface="Calibri" panose="020F0502020204030204" pitchFamily="34" charset="0"/>
                <a:ea typeface="Calibri" panose="020F0502020204030204" pitchFamily="34" charset="0"/>
                <a:cs typeface="Calibri" panose="020F0502020204030204" pitchFamily="34" charset="0"/>
              </a:rPr>
              <a:t>un tercero</a:t>
            </a:r>
            <a:r>
              <a:rPr lang="es-AR" dirty="0">
                <a:latin typeface="Calibri" panose="020F0502020204030204" pitchFamily="34" charset="0"/>
                <a:ea typeface="Calibri" panose="020F0502020204030204" pitchFamily="34" charset="0"/>
                <a:cs typeface="Calibri" panose="020F0502020204030204" pitchFamily="34" charset="0"/>
              </a:rPr>
              <a:t>, reembolso mayores costos incurridos hasta el precio. O, b) En caso de que el Cliente no adquiriera gas natural de terceros, reconocimiento equivalente al precio por el volumen no entregado</a:t>
            </a:r>
            <a:r>
              <a:rPr lang="es-AR" dirty="0" smtClean="0">
                <a:latin typeface="Calibri" panose="020F0502020204030204" pitchFamily="34" charset="0"/>
                <a:ea typeface="Calibri" panose="020F0502020204030204" pitchFamily="34" charset="0"/>
                <a:cs typeface="Calibri" panose="020F0502020204030204" pitchFamily="34" charset="0"/>
              </a:rPr>
              <a:t>.</a:t>
            </a:r>
          </a:p>
          <a:p>
            <a:pPr marL="0" indent="0" algn="just">
              <a:lnSpc>
                <a:spcPct val="107000"/>
              </a:lnSpc>
              <a:spcAft>
                <a:spcPts val="800"/>
              </a:spcAft>
              <a:buNone/>
            </a:pPr>
            <a:r>
              <a:rPr lang="es-AR" b="1" u="sng" dirty="0">
                <a:latin typeface="Calibri" panose="020F0502020204030204" pitchFamily="34" charset="0"/>
                <a:ea typeface="Calibri" panose="020F0502020204030204" pitchFamily="34" charset="0"/>
                <a:cs typeface="Calibri" panose="020F0502020204030204" pitchFamily="34" charset="0"/>
              </a:rPr>
              <a:t>Pago</a:t>
            </a:r>
            <a:r>
              <a:rPr lang="es-AR" b="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30 días posteriores al mes de consumo. Interés por falta de pago Tasa Libor (se remienda su cambio a una tasa en pesos.</a:t>
            </a:r>
          </a:p>
          <a:p>
            <a:pPr marL="0" indent="0" algn="just">
              <a:lnSpc>
                <a:spcPct val="107000"/>
              </a:lnSpc>
              <a:spcAft>
                <a:spcPts val="800"/>
              </a:spcAft>
              <a:buNone/>
            </a:pPr>
            <a:r>
              <a:rPr lang="es-AR" b="1" u="sng" dirty="0">
                <a:latin typeface="Calibri" panose="020F0502020204030204" pitchFamily="34" charset="0"/>
                <a:ea typeface="Calibri" panose="020F0502020204030204" pitchFamily="34" charset="0"/>
                <a:cs typeface="Calibri" panose="020F0502020204030204" pitchFamily="34" charset="0"/>
              </a:rPr>
              <a:t>Gastos administrativos</a:t>
            </a:r>
            <a:r>
              <a:rPr lang="es-AR" b="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3% Incluido en el precio. </a:t>
            </a:r>
          </a:p>
          <a:p>
            <a:pPr marL="0" indent="0" algn="just">
              <a:lnSpc>
                <a:spcPct val="115000"/>
              </a:lnSpc>
              <a:spcAft>
                <a:spcPts val="800"/>
              </a:spcAft>
              <a:buNone/>
              <a:tabLst>
                <a:tab pos="1530350" algn="l"/>
              </a:tabLst>
            </a:pPr>
            <a:r>
              <a:rPr lang="es-AR" b="1" u="sng" dirty="0" smtClean="0">
                <a:latin typeface="Calibri" panose="020F0502020204030204" pitchFamily="34" charset="0"/>
                <a:ea typeface="Calibri" panose="020F0502020204030204" pitchFamily="34" charset="0"/>
                <a:cs typeface="Calibri" panose="020F0502020204030204" pitchFamily="34" charset="0"/>
              </a:rPr>
              <a:t>Cláusulas </a:t>
            </a:r>
            <a:r>
              <a:rPr lang="es-AR" b="1" u="sng" dirty="0">
                <a:latin typeface="Calibri" panose="020F0502020204030204" pitchFamily="34" charset="0"/>
                <a:ea typeface="Calibri" panose="020F0502020204030204" pitchFamily="34" charset="0"/>
                <a:cs typeface="Calibri" panose="020F0502020204030204" pitchFamily="34" charset="0"/>
              </a:rPr>
              <a:t>de salida</a:t>
            </a:r>
            <a:r>
              <a:rPr lang="es-AR" b="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ídem YPF.</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800"/>
              </a:spcAft>
              <a:buNone/>
              <a:tabLst>
                <a:tab pos="1530350" algn="l"/>
              </a:tabLst>
            </a:pPr>
            <a:endParaRPr lang="es-AR" dirty="0" smtClean="0">
              <a:latin typeface="Calibri" panose="020F0502020204030204" pitchFamily="34" charset="0"/>
              <a:ea typeface="Calibri" panose="020F0502020204030204" pitchFamily="34" charset="0"/>
              <a:cs typeface="Calibri" panose="020F0502020204030204" pitchFamily="34" charset="0"/>
            </a:endParaRPr>
          </a:p>
          <a:p>
            <a:pPr marL="0" indent="0" algn="just">
              <a:spcAft>
                <a:spcPts val="800"/>
              </a:spcAft>
              <a:buNone/>
              <a:tabLst>
                <a:tab pos="1530350" algn="l"/>
              </a:tabLst>
            </a:pP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9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0846" y="0"/>
            <a:ext cx="4284617" cy="2103120"/>
          </a:xfrm>
          <a:prstGeom prst="rect">
            <a:avLst/>
          </a:prstGeom>
        </p:spPr>
      </p:pic>
    </p:spTree>
    <p:extLst>
      <p:ext uri="{BB962C8B-B14F-4D97-AF65-F5344CB8AC3E}">
        <p14:creationId xmlns:p14="http://schemas.microsoft.com/office/powerpoint/2010/main" val="1424741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1031966"/>
            <a:ext cx="10909420" cy="5368833"/>
          </a:xfrm>
        </p:spPr>
        <p:txBody>
          <a:bodyPr>
            <a:normAutofit/>
          </a:bodyPr>
          <a:lstStyle/>
          <a:p>
            <a:pPr marL="0" lvl="0" indent="0" algn="just">
              <a:spcAft>
                <a:spcPts val="800"/>
              </a:spcAft>
              <a:buClr>
                <a:srgbClr val="5FCBEF"/>
              </a:buClr>
              <a:buNone/>
            </a:pPr>
            <a:endParaRPr lang="es-AR" sz="2100" b="1" u="sng" dirty="0" smtClean="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2" name="Rectángulo 1"/>
          <p:cNvSpPr/>
          <p:nvPr/>
        </p:nvSpPr>
        <p:spPr>
          <a:xfrm>
            <a:off x="543465" y="0"/>
            <a:ext cx="10274060" cy="7241470"/>
          </a:xfrm>
          <a:prstGeom prst="rect">
            <a:avLst/>
          </a:prstGeom>
        </p:spPr>
        <p:txBody>
          <a:bodyPr wrap="square">
            <a:spAutoFit/>
          </a:bodyPr>
          <a:lstStyle/>
          <a:p>
            <a:pPr lvl="0" algn="just">
              <a:spcAft>
                <a:spcPts val="800"/>
              </a:spcAft>
              <a:buClr>
                <a:srgbClr val="5FCBEF"/>
              </a:buClr>
            </a:pPr>
            <a:r>
              <a:rPr lang="es-AR" b="1" u="sng"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Precio zona </a:t>
            </a:r>
            <a:r>
              <a:rPr lang="es-AR" b="1" u="sng" dirty="0" err="1">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MetroGAS</a:t>
            </a:r>
            <a:r>
              <a:rPr lang="es-AR" b="1"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a:t>
            </a:r>
            <a:r>
              <a:rPr lang="es-AR"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 Porcentajes de la nafta súper (92 a 95 RON) promedio de EESS que se detallan:</a:t>
            </a:r>
            <a:endParaRPr lang="en-US"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endParaRPr>
          </a:p>
          <a:p>
            <a:pPr lvl="0" algn="just">
              <a:spcAft>
                <a:spcPts val="800"/>
              </a:spcAft>
              <a:buClr>
                <a:srgbClr val="5FCBEF"/>
              </a:buClr>
            </a:pPr>
            <a:r>
              <a:rPr lang="es-AR"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01/05/21 a 31/07/21 13,50% - 01/08/21 a 31/10/21 13,50% - 01/11/21 a 03/01/22 14,50% 01/02/22 a 30/04/22 14,50% </a:t>
            </a:r>
            <a:endParaRPr lang="en-US"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endParaRPr>
          </a:p>
          <a:p>
            <a:pPr lvl="0" algn="just">
              <a:spcAft>
                <a:spcPts val="800"/>
              </a:spcAft>
              <a:buClr>
                <a:srgbClr val="5FCBEF"/>
              </a:buClr>
            </a:pPr>
            <a:r>
              <a:rPr lang="es-AR" b="1" u="sng" dirty="0" smtClean="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EESS </a:t>
            </a:r>
            <a:r>
              <a:rPr lang="es-AR" b="1" u="sng"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para promediar</a:t>
            </a:r>
            <a:r>
              <a:rPr lang="es-AR" b="1"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a:t>
            </a:r>
            <a:r>
              <a:rPr lang="es-AR"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 OPESSA Yatay, ubicada en Av. Díaz Vélez 4373, Almagro, CABA. - OPESSA Retiro, ubicada en Av. Antártida Argentina y Calle 10, Retiro, CABA. - OPESSA ACA Autódromo, ubicada en Av. Coronel Roca 4550, V. </a:t>
            </a:r>
            <a:r>
              <a:rPr lang="es-AR" dirty="0" err="1">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Soldati</a:t>
            </a:r>
            <a:r>
              <a:rPr lang="es-AR"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 CABA. - OPESSA Florencio Varela, ubicada en Av. Calchaquí 5877, F. Varela, Bs. As. </a:t>
            </a:r>
            <a:endParaRPr lang="en-US"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b="1" u="sng" dirty="0" smtClean="0">
                <a:latin typeface="Calibri" panose="020F0502020204030204" pitchFamily="34" charset="0"/>
                <a:ea typeface="Calibri" panose="020F0502020204030204" pitchFamily="34" charset="0"/>
                <a:cs typeface="Calibri" panose="020F0502020204030204" pitchFamily="34" charset="0"/>
              </a:rPr>
              <a:t>Precio </a:t>
            </a:r>
            <a:r>
              <a:rPr lang="es-AR" b="1" u="sng" dirty="0">
                <a:latin typeface="Calibri" panose="020F0502020204030204" pitchFamily="34" charset="0"/>
                <a:ea typeface="Calibri" panose="020F0502020204030204" pitchFamily="34" charset="0"/>
                <a:cs typeface="Calibri" panose="020F0502020204030204" pitchFamily="34" charset="0"/>
              </a:rPr>
              <a:t>zona </a:t>
            </a:r>
            <a:r>
              <a:rPr lang="es-AR" b="1" u="sng" dirty="0" err="1">
                <a:latin typeface="Calibri" panose="020F0502020204030204" pitchFamily="34" charset="0"/>
                <a:ea typeface="Calibri" panose="020F0502020204030204" pitchFamily="34" charset="0"/>
                <a:cs typeface="Calibri" panose="020F0502020204030204" pitchFamily="34" charset="0"/>
              </a:rPr>
              <a:t>Naturgy</a:t>
            </a:r>
            <a:r>
              <a:rPr lang="es-AR" b="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Porcentajes de la nafta súper (92 a 95 RON) promedio de EESS que se detallan:</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dirty="0">
                <a:latin typeface="Calibri" panose="020F0502020204030204" pitchFamily="34" charset="0"/>
                <a:ea typeface="Calibri" panose="020F0502020204030204" pitchFamily="34" charset="0"/>
                <a:cs typeface="Calibri" panose="020F0502020204030204" pitchFamily="34" charset="0"/>
              </a:rPr>
              <a:t>01/05/21 a 31/07/21 13,50% - 01/08/21 a 31/10/21 13,50% - 01/11/21 a 03/01/22 14,50% 01/02/22 a 30/04/22 14,50%.</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b="1" u="sng" dirty="0">
                <a:latin typeface="Calibri" panose="020F0502020204030204" pitchFamily="34" charset="0"/>
                <a:ea typeface="Calibri" panose="020F0502020204030204" pitchFamily="34" charset="0"/>
                <a:cs typeface="Calibri" panose="020F0502020204030204" pitchFamily="34" charset="0"/>
              </a:rPr>
              <a:t>EESS para promediar</a:t>
            </a:r>
            <a:r>
              <a:rPr lang="es-AR" b="1" dirty="0">
                <a:latin typeface="Calibri" panose="020F0502020204030204" pitchFamily="34" charset="0"/>
                <a:ea typeface="Calibri" panose="020F0502020204030204" pitchFamily="34" charset="0"/>
                <a:cs typeface="Calibri" panose="020F0502020204030204" pitchFamily="34" charset="0"/>
              </a:rPr>
              <a:t>: </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OPESSA AV MAIPÚ 790 Y GUEMES, </a:t>
            </a:r>
            <a:r>
              <a:rPr lang="es-AR" dirty="0">
                <a:latin typeface="Calibri" panose="020F0502020204030204" pitchFamily="34" charset="0"/>
                <a:ea typeface="Calibri" panose="020F0502020204030204" pitchFamily="34" charset="0"/>
                <a:cs typeface="Calibri" panose="020F0502020204030204" pitchFamily="34" charset="0"/>
              </a:rPr>
              <a:t>VICENTE</a:t>
            </a:r>
            <a:r>
              <a:rPr lang="es-AR" spc="-2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LÓPEZ</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 OPESSA  </a:t>
            </a:r>
            <a:r>
              <a:rPr lang="es-AR" dirty="0">
                <a:latin typeface="Calibri" panose="020F0502020204030204" pitchFamily="34" charset="0"/>
                <a:ea typeface="Calibri" panose="020F0502020204030204" pitchFamily="34" charset="0"/>
                <a:cs typeface="Calibri" panose="020F0502020204030204" pitchFamily="34" charset="0"/>
              </a:rPr>
              <a:t>25</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DE</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MAYO</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1544 Y</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PERDRIEL, SAN</a:t>
            </a:r>
            <a:r>
              <a:rPr lang="es-AR" spc="-2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MARTÍN </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 OPESSA </a:t>
            </a:r>
            <a:r>
              <a:rPr lang="es-AR" dirty="0">
                <a:latin typeface="Calibri" panose="020F0502020204030204" pitchFamily="34" charset="0"/>
                <a:ea typeface="Calibri" panose="020F0502020204030204" pitchFamily="34" charset="0"/>
                <a:cs typeface="Calibri" panose="020F0502020204030204" pitchFamily="34" charset="0"/>
              </a:rPr>
              <a:t>AV.</a:t>
            </a:r>
            <a:r>
              <a:rPr lang="es-AR" spc="-2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CENTENARIO</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1940, BECCAR</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 OPESSA </a:t>
            </a:r>
            <a:r>
              <a:rPr lang="es-AR" dirty="0">
                <a:latin typeface="Calibri" panose="020F0502020204030204" pitchFamily="34" charset="0"/>
                <a:ea typeface="Calibri" panose="020F0502020204030204" pitchFamily="34" charset="0"/>
                <a:cs typeface="Calibri" panose="020F0502020204030204" pitchFamily="34" charset="0"/>
              </a:rPr>
              <a:t>UGARTE</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3501, MUNRO</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 OPESSA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8</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KM 53.3, PILAR – OPESSA AV</a:t>
            </a:r>
            <a:r>
              <a:rPr lang="es-AR" spc="-2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BARTOLOMÉ</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MITRE</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1666</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Y</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GUIDO</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MORÓN</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 OPEESA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8</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Y</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202, </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SAN</a:t>
            </a:r>
            <a:r>
              <a:rPr lang="es-AR" spc="-2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MIGUEL</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 OPEESA </a:t>
            </a:r>
            <a:r>
              <a:rPr lang="es-AR" dirty="0">
                <a:latin typeface="Calibri" panose="020F0502020204030204" pitchFamily="34" charset="0"/>
                <a:ea typeface="Calibri" panose="020F0502020204030204" pitchFamily="34" charset="0"/>
                <a:cs typeface="Calibri" panose="020F0502020204030204" pitchFamily="34" charset="0"/>
              </a:rPr>
              <a:t>COLECTORA</a:t>
            </a:r>
            <a:r>
              <a:rPr lang="es-AR" spc="-2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ESTE</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PANAM</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Y</a:t>
            </a:r>
            <a:r>
              <a:rPr lang="es-AR" spc="-2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202, DON</a:t>
            </a:r>
            <a:r>
              <a:rPr lang="es-AR" spc="-2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TORCUATO</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 OPESSA </a:t>
            </a:r>
            <a:r>
              <a:rPr lang="es-AR" dirty="0">
                <a:latin typeface="Calibri" panose="020F0502020204030204" pitchFamily="34" charset="0"/>
                <a:ea typeface="Calibri" panose="020F0502020204030204" pitchFamily="34" charset="0"/>
                <a:cs typeface="Calibri" panose="020F0502020204030204" pitchFamily="34" charset="0"/>
              </a:rPr>
              <a:t>AUTOP</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AUSOL</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KM</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36.5</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LADO BS</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AS, MALVINAS</a:t>
            </a:r>
            <a:r>
              <a:rPr lang="es-AR" spc="-2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ARGENTINAS</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 OPESSA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12</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B Y</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193, ZÁRATE </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OPESSA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193</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KM</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3, ZÁRATE</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OPESSA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2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9</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KM</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72</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ASCENDENTE)</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CAMPANA - OPESSA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2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9</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KM</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72</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DESCENDENTE)</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CAMPANA.</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b="1" u="sng" dirty="0" smtClean="0">
                <a:latin typeface="Calibri" panose="020F0502020204030204" pitchFamily="34" charset="0"/>
                <a:ea typeface="Calibri" panose="020F0502020204030204" pitchFamily="34" charset="0"/>
                <a:cs typeface="Calibri" panose="020F0502020204030204" pitchFamily="34" charset="0"/>
              </a:rPr>
              <a:t>En ambos casos</a:t>
            </a:r>
            <a:r>
              <a:rPr lang="es-AR" b="1" dirty="0" smtClean="0">
                <a:latin typeface="Calibri" panose="020F0502020204030204" pitchFamily="34" charset="0"/>
                <a:ea typeface="Calibri" panose="020F0502020204030204" pitchFamily="34" charset="0"/>
                <a:cs typeface="Calibri" panose="020F0502020204030204" pitchFamily="34" charset="0"/>
              </a:rPr>
              <a:t>: </a:t>
            </a:r>
            <a:r>
              <a:rPr lang="es-AR" dirty="0" smtClean="0">
                <a:latin typeface="Calibri" panose="020F0502020204030204" pitchFamily="34" charset="0"/>
                <a:ea typeface="Calibri" panose="020F0502020204030204" pitchFamily="34" charset="0"/>
                <a:cs typeface="Calibri" panose="020F0502020204030204" pitchFamily="34" charset="0"/>
              </a:rPr>
              <a:t>Los </a:t>
            </a:r>
            <a:r>
              <a:rPr lang="es-AR" dirty="0">
                <a:latin typeface="Calibri" panose="020F0502020204030204" pitchFamily="34" charset="0"/>
                <a:ea typeface="Calibri" panose="020F0502020204030204" pitchFamily="34" charset="0"/>
                <a:cs typeface="Calibri" panose="020F0502020204030204" pitchFamily="34" charset="0"/>
              </a:rPr>
              <a:t>precios a promediar serán los últimos publicados según Resolución E 314/2016 del (ex) Ministerio de Energía y Minería, en </a:t>
            </a:r>
            <a:r>
              <a:rPr lang="es-AR"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2"/>
              </a:rPr>
              <a:t>http://datos.minem.gob.ar/dataset/precios-en-surtidor</a:t>
            </a:r>
            <a:r>
              <a:rPr lang="es-AR" dirty="0">
                <a:latin typeface="Calibri" panose="020F0502020204030204" pitchFamily="34" charset="0"/>
                <a:ea typeface="Calibri" panose="020F0502020204030204" pitchFamily="34" charset="0"/>
                <a:cs typeface="Calibri" panose="020F0502020204030204" pitchFamily="34" charset="0"/>
              </a:rPr>
              <a:t>, o aquella que en el futuro la complemente o reemplace, cuatro (4) días antes de la finalización del mes anterior al de inicio de cada período.</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0" algn="just">
              <a:spcAft>
                <a:spcPts val="800"/>
              </a:spcAft>
              <a:buClr>
                <a:srgbClr val="5FCBEF"/>
              </a:buClr>
            </a:pPr>
            <a:endParaRPr lang="en-US"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51448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74766" y="1567542"/>
            <a:ext cx="11103428" cy="5408024"/>
          </a:xfrm>
        </p:spPr>
        <p:txBody>
          <a:bodyPr>
            <a:normAutofit fontScale="85000" lnSpcReduction="20000"/>
          </a:bodyPr>
          <a:lstStyle/>
          <a:p>
            <a:pPr marL="0" indent="0" algn="just">
              <a:lnSpc>
                <a:spcPct val="107000"/>
              </a:lnSpc>
              <a:spcAft>
                <a:spcPts val="800"/>
              </a:spcAft>
              <a:buNone/>
            </a:pPr>
            <a:r>
              <a:rPr lang="es-AR" sz="2600" b="1" u="sng" dirty="0" smtClean="0">
                <a:latin typeface="Calibri" panose="020F0502020204030204" pitchFamily="34" charset="0"/>
                <a:ea typeface="Calibri" panose="020F0502020204030204" pitchFamily="34" charset="0"/>
                <a:cs typeface="Calibri" panose="020F0502020204030204" pitchFamily="34" charset="0"/>
              </a:rPr>
              <a:t>COROCOTTA</a:t>
            </a:r>
            <a:r>
              <a:rPr lang="es-AR" sz="2600" b="1" dirty="0">
                <a:latin typeface="Calibri" panose="020F0502020204030204" pitchFamily="34" charset="0"/>
                <a:ea typeface="Calibri" panose="020F0502020204030204" pitchFamily="34" charset="0"/>
                <a:cs typeface="Calibri" panose="020F0502020204030204" pitchFamily="34" charset="0"/>
              </a:rPr>
              <a:t>:</a:t>
            </a: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2400" b="1" u="sng" dirty="0" smtClean="0">
                <a:latin typeface="Calibri" panose="020F0502020204030204" pitchFamily="34" charset="0"/>
                <a:ea typeface="Calibri" panose="020F0502020204030204" pitchFamily="34" charset="0"/>
                <a:cs typeface="Calibri" panose="020F0502020204030204" pitchFamily="34" charset="0"/>
              </a:rPr>
              <a:t>Duración</a:t>
            </a:r>
            <a:r>
              <a:rPr lang="es-AR" sz="2400" b="1" dirty="0" smtClean="0">
                <a:latin typeface="Calibri" panose="020F0502020204030204" pitchFamily="34" charset="0"/>
                <a:ea typeface="Calibri" panose="020F0502020204030204" pitchFamily="34" charset="0"/>
                <a:cs typeface="Calibri" panose="020F0502020204030204" pitchFamily="34" charset="0"/>
              </a:rPr>
              <a:t>:</a:t>
            </a:r>
            <a:r>
              <a:rPr lang="es-AR" sz="2400" dirty="0" smtClean="0">
                <a:latin typeface="Calibri" panose="020F0502020204030204" pitchFamily="34" charset="0"/>
                <a:ea typeface="Calibri" panose="020F0502020204030204" pitchFamily="34" charset="0"/>
                <a:cs typeface="Calibri" panose="020F0502020204030204" pitchFamily="34" charset="0"/>
              </a:rPr>
              <a:t> </a:t>
            </a:r>
            <a:r>
              <a:rPr lang="es-AR" sz="2100" dirty="0" smtClean="0">
                <a:latin typeface="Calibri" panose="020F0502020204030204" pitchFamily="34" charset="0"/>
                <a:ea typeface="Calibri" panose="020F0502020204030204" pitchFamily="34" charset="0"/>
                <a:cs typeface="Calibri" panose="020F0502020204030204" pitchFamily="34" charset="0"/>
              </a:rPr>
              <a:t>1 </a:t>
            </a:r>
            <a:r>
              <a:rPr lang="es-AR" sz="2100" dirty="0">
                <a:latin typeface="Calibri" panose="020F0502020204030204" pitchFamily="34" charset="0"/>
                <a:ea typeface="Calibri" panose="020F0502020204030204" pitchFamily="34" charset="0"/>
                <a:cs typeface="Calibri" panose="020F0502020204030204" pitchFamily="34" charset="0"/>
              </a:rPr>
              <a:t>año (01/05/2021 al 30/04/2022).</a:t>
            </a: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2400" b="1" u="sng" dirty="0">
                <a:latin typeface="Calibri" panose="020F0502020204030204" pitchFamily="34" charset="0"/>
                <a:ea typeface="Calibri" panose="020F0502020204030204" pitchFamily="34" charset="0"/>
                <a:cs typeface="Calibri" panose="020F0502020204030204" pitchFamily="34" charset="0"/>
              </a:rPr>
              <a:t>Puntos Entrega</a:t>
            </a:r>
            <a:r>
              <a:rPr lang="es-AR" sz="2400" b="1" dirty="0">
                <a:latin typeface="Calibri" panose="020F0502020204030204" pitchFamily="34" charset="0"/>
                <a:ea typeface="Calibri" panose="020F0502020204030204" pitchFamily="34" charset="0"/>
                <a:cs typeface="Calibri" panose="020F0502020204030204" pitchFamily="34" charset="0"/>
              </a:rPr>
              <a:t>:</a:t>
            </a:r>
            <a:r>
              <a:rPr lang="es-AR" sz="2400" dirty="0">
                <a:latin typeface="Calibri" panose="020F0502020204030204" pitchFamily="34" charset="0"/>
                <a:ea typeface="Calibri" panose="020F0502020204030204" pitchFamily="34" charset="0"/>
                <a:cs typeface="Calibri" panose="020F0502020204030204" pitchFamily="34" charset="0"/>
              </a:rPr>
              <a:t> </a:t>
            </a:r>
            <a:r>
              <a:rPr lang="es-AR" sz="2100" dirty="0">
                <a:latin typeface="Calibri" panose="020F0502020204030204" pitchFamily="34" charset="0"/>
                <a:ea typeface="Calibri" panose="020F0502020204030204" pitchFamily="34" charset="0"/>
                <a:cs typeface="Calibri" panose="020F0502020204030204" pitchFamily="34" charset="0"/>
              </a:rPr>
              <a:t>garantiza mix de cuencas.</a:t>
            </a: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tabLst>
                <a:tab pos="1530350" algn="l"/>
              </a:tabLst>
            </a:pPr>
            <a:r>
              <a:rPr lang="es-AR" sz="2400" b="1" u="sng" dirty="0">
                <a:latin typeface="Calibri" panose="020F0502020204030204" pitchFamily="34" charset="0"/>
                <a:ea typeface="Calibri" panose="020F0502020204030204" pitchFamily="34" charset="0"/>
                <a:cs typeface="Calibri" panose="020F0502020204030204" pitchFamily="34" charset="0"/>
              </a:rPr>
              <a:t>Penalidad por falta entrega</a:t>
            </a:r>
            <a:r>
              <a:rPr lang="es-AR" sz="2400" b="1" dirty="0">
                <a:latin typeface="Calibri" panose="020F0502020204030204" pitchFamily="34" charset="0"/>
                <a:ea typeface="Calibri" panose="020F0502020204030204" pitchFamily="34" charset="0"/>
                <a:cs typeface="Calibri" panose="020F0502020204030204" pitchFamily="34" charset="0"/>
              </a:rPr>
              <a:t>:</a:t>
            </a:r>
            <a:r>
              <a:rPr lang="es-AR" sz="2400" dirty="0">
                <a:latin typeface="Calibri" panose="020F0502020204030204" pitchFamily="34" charset="0"/>
                <a:ea typeface="Calibri" panose="020F0502020204030204" pitchFamily="34" charset="0"/>
                <a:cs typeface="Calibri" panose="020F0502020204030204" pitchFamily="34" charset="0"/>
              </a:rPr>
              <a:t> </a:t>
            </a:r>
            <a:r>
              <a:rPr lang="es-AR" sz="2100" dirty="0">
                <a:latin typeface="Calibri" panose="020F0502020204030204" pitchFamily="34" charset="0"/>
                <a:ea typeface="Calibri" panose="020F0502020204030204" pitchFamily="34" charset="0"/>
                <a:cs typeface="Calibri" panose="020F0502020204030204" pitchFamily="34" charset="0"/>
              </a:rPr>
              <a:t>No especifica.</a:t>
            </a: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2400" b="1" u="sng" dirty="0">
                <a:latin typeface="Calibri" panose="020F0502020204030204" pitchFamily="34" charset="0"/>
                <a:ea typeface="Calibri" panose="020F0502020204030204" pitchFamily="34" charset="0"/>
                <a:cs typeface="Calibri" panose="020F0502020204030204" pitchFamily="34" charset="0"/>
              </a:rPr>
              <a:t>Precio no especifica zona</a:t>
            </a:r>
            <a:r>
              <a:rPr lang="es-AR" sz="2400" b="1" dirty="0">
                <a:latin typeface="Calibri" panose="020F0502020204030204" pitchFamily="34" charset="0"/>
                <a:ea typeface="Calibri" panose="020F0502020204030204" pitchFamily="34" charset="0"/>
                <a:cs typeface="Calibri" panose="020F0502020204030204" pitchFamily="34" charset="0"/>
              </a:rPr>
              <a:t>:</a:t>
            </a:r>
            <a:r>
              <a:rPr lang="es-AR" sz="2400" dirty="0">
                <a:latin typeface="Calibri" panose="020F0502020204030204" pitchFamily="34" charset="0"/>
                <a:ea typeface="Calibri" panose="020F0502020204030204" pitchFamily="34" charset="0"/>
                <a:cs typeface="Calibri" panose="020F0502020204030204" pitchFamily="34" charset="0"/>
              </a:rPr>
              <a:t> </a:t>
            </a:r>
            <a:r>
              <a:rPr lang="es-AR" sz="2100" dirty="0">
                <a:latin typeface="Calibri" panose="020F0502020204030204" pitchFamily="34" charset="0"/>
                <a:ea typeface="Calibri" panose="020F0502020204030204" pitchFamily="34" charset="0"/>
                <a:cs typeface="Calibri" panose="020F0502020204030204" pitchFamily="34" charset="0"/>
              </a:rPr>
              <a:t>Porcentajes de la nafta súper (92 a 95 RON) promedio de EESS que se detallan:</a:t>
            </a: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2100" dirty="0">
                <a:latin typeface="Calibri" panose="020F0502020204030204" pitchFamily="34" charset="0"/>
                <a:ea typeface="Calibri" panose="020F0502020204030204" pitchFamily="34" charset="0"/>
                <a:cs typeface="Calibri" panose="020F0502020204030204" pitchFamily="34" charset="0"/>
              </a:rPr>
              <a:t>1° trimestre 12,7%, 2° trimestre 13,2%, 3° trimestre 13,7%, 4° trimestre 14,2%, 2° y 3° año 14,7% (opcional).</a:t>
            </a: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2400" b="1" u="sng" dirty="0">
                <a:latin typeface="Calibri" panose="020F0502020204030204" pitchFamily="34" charset="0"/>
                <a:ea typeface="Calibri" panose="020F0502020204030204" pitchFamily="34" charset="0"/>
                <a:cs typeface="Calibri" panose="020F0502020204030204" pitchFamily="34" charset="0"/>
              </a:rPr>
              <a:t>EESS para promediar</a:t>
            </a:r>
            <a:r>
              <a:rPr lang="es-AR" sz="2400" b="1" dirty="0">
                <a:latin typeface="Calibri" panose="020F0502020204030204" pitchFamily="34" charset="0"/>
                <a:ea typeface="Calibri" panose="020F0502020204030204" pitchFamily="34" charset="0"/>
                <a:cs typeface="Calibri" panose="020F0502020204030204" pitchFamily="34" charset="0"/>
              </a:rPr>
              <a:t>:</a:t>
            </a:r>
            <a:r>
              <a:rPr lang="es-AR" sz="2400" dirty="0">
                <a:latin typeface="Calibri" panose="020F0502020204030204" pitchFamily="34" charset="0"/>
                <a:ea typeface="Calibri" panose="020F0502020204030204" pitchFamily="34" charset="0"/>
                <a:cs typeface="Calibri" panose="020F0502020204030204" pitchFamily="34" charset="0"/>
              </a:rPr>
              <a:t> </a:t>
            </a:r>
            <a:r>
              <a:rPr lang="es-AR" sz="2100" dirty="0">
                <a:latin typeface="Calibri" panose="020F0502020204030204" pitchFamily="34" charset="0"/>
                <a:ea typeface="Calibri" panose="020F0502020204030204" pitchFamily="34" charset="0"/>
                <a:cs typeface="Calibri" panose="020F0502020204030204" pitchFamily="34" charset="0"/>
              </a:rPr>
              <a:t>A definir. </a:t>
            </a: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2400" b="1" u="sng" dirty="0">
                <a:latin typeface="Calibri" panose="020F0502020204030204" pitchFamily="34" charset="0"/>
                <a:ea typeface="Calibri" panose="020F0502020204030204" pitchFamily="34" charset="0"/>
                <a:cs typeface="Calibri" panose="020F0502020204030204" pitchFamily="34" charset="0"/>
              </a:rPr>
              <a:t>Pago</a:t>
            </a:r>
            <a:r>
              <a:rPr lang="es-AR" sz="2400" b="1" dirty="0">
                <a:latin typeface="Calibri" panose="020F0502020204030204" pitchFamily="34" charset="0"/>
                <a:ea typeface="Calibri" panose="020F0502020204030204" pitchFamily="34" charset="0"/>
                <a:cs typeface="Calibri" panose="020F0502020204030204" pitchFamily="34" charset="0"/>
              </a:rPr>
              <a:t>:</a:t>
            </a:r>
            <a:r>
              <a:rPr lang="es-AR" sz="2400" dirty="0">
                <a:latin typeface="Calibri" panose="020F0502020204030204" pitchFamily="34" charset="0"/>
                <a:ea typeface="Calibri" panose="020F0502020204030204" pitchFamily="34" charset="0"/>
                <a:cs typeface="Calibri" panose="020F0502020204030204" pitchFamily="34" charset="0"/>
              </a:rPr>
              <a:t> </a:t>
            </a:r>
            <a:r>
              <a:rPr lang="es-AR" sz="2100" dirty="0">
                <a:latin typeface="Calibri" panose="020F0502020204030204" pitchFamily="34" charset="0"/>
                <a:ea typeface="Calibri" panose="020F0502020204030204" pitchFamily="34" charset="0"/>
                <a:cs typeface="Calibri" panose="020F0502020204030204" pitchFamily="34" charset="0"/>
              </a:rPr>
              <a:t>25 días posteriores al mes de consumo.</a:t>
            </a: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2400" b="1" u="sng" dirty="0">
                <a:latin typeface="Calibri" panose="020F0502020204030204" pitchFamily="34" charset="0"/>
                <a:ea typeface="Calibri" panose="020F0502020204030204" pitchFamily="34" charset="0"/>
                <a:cs typeface="Calibri" panose="020F0502020204030204" pitchFamily="34" charset="0"/>
              </a:rPr>
              <a:t>Gastos administrativos</a:t>
            </a:r>
            <a:r>
              <a:rPr lang="es-AR" sz="2400" b="1" dirty="0">
                <a:latin typeface="Calibri" panose="020F0502020204030204" pitchFamily="34" charset="0"/>
                <a:ea typeface="Calibri" panose="020F0502020204030204" pitchFamily="34" charset="0"/>
                <a:cs typeface="Calibri" panose="020F0502020204030204" pitchFamily="34" charset="0"/>
              </a:rPr>
              <a:t>:</a:t>
            </a:r>
            <a:r>
              <a:rPr lang="es-AR" sz="2400" dirty="0">
                <a:latin typeface="Calibri" panose="020F0502020204030204" pitchFamily="34" charset="0"/>
                <a:ea typeface="Calibri" panose="020F0502020204030204" pitchFamily="34" charset="0"/>
                <a:cs typeface="Calibri" panose="020F0502020204030204" pitchFamily="34" charset="0"/>
              </a:rPr>
              <a:t> </a:t>
            </a:r>
            <a:r>
              <a:rPr lang="es-AR" sz="2100" dirty="0">
                <a:latin typeface="Calibri" panose="020F0502020204030204" pitchFamily="34" charset="0"/>
                <a:ea typeface="Calibri" panose="020F0502020204030204" pitchFamily="34" charset="0"/>
                <a:cs typeface="Calibri" panose="020F0502020204030204" pitchFamily="34" charset="0"/>
              </a:rPr>
              <a:t>No especifica. </a:t>
            </a: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2100" b="1" u="sng" dirty="0">
                <a:latin typeface="Calibri" panose="020F0502020204030204" pitchFamily="34" charset="0"/>
                <a:ea typeface="Calibri" panose="020F0502020204030204" pitchFamily="34" charset="0"/>
                <a:cs typeface="Calibri" panose="020F0502020204030204" pitchFamily="34" charset="0"/>
              </a:rPr>
              <a:t>Clá</a:t>
            </a:r>
            <a:r>
              <a:rPr lang="es-AR" sz="2400" b="1" u="sng" dirty="0">
                <a:latin typeface="Calibri" panose="020F0502020204030204" pitchFamily="34" charset="0"/>
                <a:ea typeface="Calibri" panose="020F0502020204030204" pitchFamily="34" charset="0"/>
                <a:cs typeface="Calibri" panose="020F0502020204030204" pitchFamily="34" charset="0"/>
              </a:rPr>
              <a:t>usulas de salida</a:t>
            </a:r>
            <a:r>
              <a:rPr lang="es-AR" sz="2400" b="1" dirty="0">
                <a:latin typeface="Calibri" panose="020F0502020204030204" pitchFamily="34" charset="0"/>
                <a:ea typeface="Calibri" panose="020F0502020204030204" pitchFamily="34" charset="0"/>
                <a:cs typeface="Calibri" panose="020F0502020204030204" pitchFamily="34" charset="0"/>
              </a:rPr>
              <a:t>:</a:t>
            </a:r>
            <a:r>
              <a:rPr lang="es-AR" sz="2400" dirty="0">
                <a:latin typeface="Calibri" panose="020F0502020204030204" pitchFamily="34" charset="0"/>
                <a:ea typeface="Calibri" panose="020F0502020204030204" pitchFamily="34" charset="0"/>
                <a:cs typeface="Calibri" panose="020F0502020204030204" pitchFamily="34" charset="0"/>
              </a:rPr>
              <a:t> </a:t>
            </a:r>
            <a:r>
              <a:rPr lang="es-AR" sz="2100" dirty="0">
                <a:latin typeface="Calibri" panose="020F0502020204030204" pitchFamily="34" charset="0"/>
                <a:ea typeface="Calibri" panose="020F0502020204030204" pitchFamily="34" charset="0"/>
                <a:cs typeface="Calibri" panose="020F0502020204030204" pitchFamily="34" charset="0"/>
              </a:rPr>
              <a:t>No especifica.</a:t>
            </a: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2400" b="1" u="sng" dirty="0">
                <a:latin typeface="Calibri" panose="020F0502020204030204" pitchFamily="34" charset="0"/>
                <a:ea typeface="Calibri" panose="020F0502020204030204" pitchFamily="34" charset="0"/>
                <a:cs typeface="Calibri" panose="020F0502020204030204" pitchFamily="34" charset="0"/>
              </a:rPr>
              <a:t>Nota</a:t>
            </a:r>
            <a:r>
              <a:rPr lang="es-AR" sz="2400" b="1" dirty="0">
                <a:latin typeface="Calibri" panose="020F0502020204030204" pitchFamily="34" charset="0"/>
                <a:ea typeface="Calibri" panose="020F0502020204030204" pitchFamily="34" charset="0"/>
                <a:cs typeface="Calibri" panose="020F0502020204030204" pitchFamily="34" charset="0"/>
              </a:rPr>
              <a:t>:</a:t>
            </a:r>
            <a:r>
              <a:rPr lang="es-AR" sz="2400" dirty="0">
                <a:latin typeface="Calibri" panose="020F0502020204030204" pitchFamily="34" charset="0"/>
                <a:ea typeface="Calibri" panose="020F0502020204030204" pitchFamily="34" charset="0"/>
                <a:cs typeface="Calibri" panose="020F0502020204030204" pitchFamily="34" charset="0"/>
              </a:rPr>
              <a:t> </a:t>
            </a:r>
            <a:r>
              <a:rPr lang="es-AR" sz="2100" dirty="0">
                <a:latin typeface="Calibri" panose="020F0502020204030204" pitchFamily="34" charset="0"/>
                <a:ea typeface="Calibri" panose="020F0502020204030204" pitchFamily="34" charset="0"/>
                <a:cs typeface="Calibri" panose="020F0502020204030204" pitchFamily="34" charset="0"/>
              </a:rPr>
              <a:t>No presentó modelo de contrato.</a:t>
            </a:r>
            <a:endParaRPr lang="en-US" sz="21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98571" y="1"/>
            <a:ext cx="2050869" cy="1737360"/>
          </a:xfrm>
          <a:prstGeom prst="rect">
            <a:avLst/>
          </a:prstGeom>
        </p:spPr>
      </p:pic>
    </p:spTree>
    <p:extLst>
      <p:ext uri="{BB962C8B-B14F-4D97-AF65-F5344CB8AC3E}">
        <p14:creationId xmlns:p14="http://schemas.microsoft.com/office/powerpoint/2010/main" val="2153902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83327" y="1580606"/>
            <a:ext cx="11112136" cy="5277394"/>
          </a:xfrm>
        </p:spPr>
        <p:txBody>
          <a:bodyPr>
            <a:noAutofit/>
          </a:bodyPr>
          <a:lstStyle/>
          <a:p>
            <a:pPr marL="0" indent="0" algn="just">
              <a:lnSpc>
                <a:spcPct val="107000"/>
              </a:lnSpc>
              <a:spcAft>
                <a:spcPts val="800"/>
              </a:spcAft>
              <a:buNone/>
            </a:pPr>
            <a:r>
              <a:rPr lang="es-AR" sz="2200" b="1" u="sng" dirty="0">
                <a:latin typeface="Calibri" panose="020F0502020204030204" pitchFamily="34" charset="0"/>
                <a:ea typeface="Calibri" panose="020F0502020204030204" pitchFamily="34" charset="0"/>
                <a:cs typeface="Calibri" panose="020F0502020204030204" pitchFamily="34" charset="0"/>
              </a:rPr>
              <a:t>ALPES ENERGY</a:t>
            </a:r>
            <a:r>
              <a:rPr lang="es-AR" sz="2200" b="1" dirty="0">
                <a:latin typeface="Calibri" panose="020F0502020204030204" pitchFamily="34" charset="0"/>
                <a:ea typeface="Calibri" panose="020F0502020204030204" pitchFamily="34" charset="0"/>
                <a:cs typeface="Calibri" panose="020F0502020204030204" pitchFamily="34" charset="0"/>
              </a:rPr>
              <a:t>:</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2100" b="1" u="sng" dirty="0">
                <a:latin typeface="Calibri" panose="020F0502020204030204" pitchFamily="34" charset="0"/>
                <a:ea typeface="Calibri" panose="020F0502020204030204" pitchFamily="34" charset="0"/>
                <a:cs typeface="Calibri" panose="020F0502020204030204" pitchFamily="34" charset="0"/>
              </a:rPr>
              <a:t>Duración</a:t>
            </a:r>
            <a:r>
              <a:rPr lang="es-AR" sz="2100" b="1" dirty="0">
                <a:latin typeface="Calibri" panose="020F0502020204030204" pitchFamily="34" charset="0"/>
                <a:ea typeface="Calibri" panose="020F0502020204030204" pitchFamily="34" charset="0"/>
                <a:cs typeface="Calibri" panose="020F0502020204030204" pitchFamily="34" charset="0"/>
              </a:rPr>
              <a:t>:</a:t>
            </a:r>
            <a:r>
              <a:rPr lang="es-AR" sz="1900" dirty="0">
                <a:latin typeface="Calibri" panose="020F0502020204030204" pitchFamily="34" charset="0"/>
                <a:ea typeface="Calibri" panose="020F0502020204030204" pitchFamily="34" charset="0"/>
                <a:cs typeface="Calibri" panose="020F0502020204030204" pitchFamily="34" charset="0"/>
              </a:rPr>
              <a:t> 1 año (01/05/2021 al 30/04/2022).</a:t>
            </a: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2100" b="1" u="sng" dirty="0">
                <a:latin typeface="Calibri" panose="020F0502020204030204" pitchFamily="34" charset="0"/>
                <a:ea typeface="Calibri" panose="020F0502020204030204" pitchFamily="34" charset="0"/>
                <a:cs typeface="Calibri" panose="020F0502020204030204" pitchFamily="34" charset="0"/>
              </a:rPr>
              <a:t>Puntos Entrega</a:t>
            </a:r>
            <a:r>
              <a:rPr lang="es-AR" sz="2100" b="1" dirty="0">
                <a:latin typeface="Calibri" panose="020F0502020204030204" pitchFamily="34" charset="0"/>
                <a:ea typeface="Calibri" panose="020F0502020204030204" pitchFamily="34" charset="0"/>
                <a:cs typeface="Calibri" panose="020F0502020204030204" pitchFamily="34" charset="0"/>
              </a:rPr>
              <a:t>:</a:t>
            </a:r>
            <a:r>
              <a:rPr lang="es-AR" sz="2100" dirty="0">
                <a:latin typeface="Calibri" panose="020F0502020204030204" pitchFamily="34" charset="0"/>
                <a:ea typeface="Calibri" panose="020F0502020204030204" pitchFamily="34" charset="0"/>
                <a:cs typeface="Calibri" panose="020F0502020204030204" pitchFamily="34" charset="0"/>
              </a:rPr>
              <a:t> </a:t>
            </a:r>
            <a:r>
              <a:rPr lang="es-AR" sz="1900" dirty="0">
                <a:latin typeface="Calibri" panose="020F0502020204030204" pitchFamily="34" charset="0"/>
                <a:ea typeface="Calibri" panose="020F0502020204030204" pitchFamily="34" charset="0"/>
                <a:cs typeface="Calibri" panose="020F0502020204030204" pitchFamily="34" charset="0"/>
              </a:rPr>
              <a:t>garantiza.</a:t>
            </a: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tabLst>
                <a:tab pos="1530350" algn="l"/>
              </a:tabLst>
            </a:pPr>
            <a:r>
              <a:rPr lang="es-AR" sz="2100" b="1" u="sng" dirty="0">
                <a:latin typeface="Calibri" panose="020F0502020204030204" pitchFamily="34" charset="0"/>
                <a:ea typeface="Calibri" panose="020F0502020204030204" pitchFamily="34" charset="0"/>
                <a:cs typeface="Calibri" panose="020F0502020204030204" pitchFamily="34" charset="0"/>
              </a:rPr>
              <a:t>Penalidad por falta entrega</a:t>
            </a:r>
            <a:r>
              <a:rPr lang="es-AR" sz="2100" b="1" dirty="0">
                <a:latin typeface="Calibri" panose="020F0502020204030204" pitchFamily="34" charset="0"/>
                <a:ea typeface="Calibri" panose="020F0502020204030204" pitchFamily="34" charset="0"/>
                <a:cs typeface="Calibri" panose="020F0502020204030204" pitchFamily="34" charset="0"/>
              </a:rPr>
              <a:t>:</a:t>
            </a:r>
            <a:r>
              <a:rPr lang="es-AR" sz="2100" dirty="0">
                <a:latin typeface="Calibri" panose="020F0502020204030204" pitchFamily="34" charset="0"/>
                <a:ea typeface="Calibri" panose="020F0502020204030204" pitchFamily="34" charset="0"/>
                <a:cs typeface="Calibri" panose="020F0502020204030204" pitchFamily="34" charset="0"/>
              </a:rPr>
              <a:t> </a:t>
            </a:r>
            <a:r>
              <a:rPr lang="es-AR" sz="1900" dirty="0">
                <a:latin typeface="Calibri" panose="020F0502020204030204" pitchFamily="34" charset="0"/>
                <a:ea typeface="Calibri" panose="020F0502020204030204" pitchFamily="34" charset="0"/>
                <a:cs typeface="Calibri" panose="020F0502020204030204" pitchFamily="34" charset="0"/>
              </a:rPr>
              <a:t>No especifica.</a:t>
            </a: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2100" b="1" u="sng" dirty="0">
                <a:latin typeface="Calibri" panose="020F0502020204030204" pitchFamily="34" charset="0"/>
                <a:ea typeface="Calibri" panose="020F0502020204030204" pitchFamily="34" charset="0"/>
                <a:cs typeface="Calibri" panose="020F0502020204030204" pitchFamily="34" charset="0"/>
              </a:rPr>
              <a:t>Precio no especifica zona</a:t>
            </a:r>
            <a:r>
              <a:rPr lang="es-AR" sz="2100" b="1" dirty="0">
                <a:latin typeface="Calibri" panose="020F0502020204030204" pitchFamily="34" charset="0"/>
                <a:ea typeface="Calibri" panose="020F0502020204030204" pitchFamily="34" charset="0"/>
                <a:cs typeface="Calibri" panose="020F0502020204030204" pitchFamily="34" charset="0"/>
              </a:rPr>
              <a:t>:</a:t>
            </a:r>
            <a:r>
              <a:rPr lang="es-AR" sz="2100" dirty="0">
                <a:latin typeface="Calibri" panose="020F0502020204030204" pitchFamily="34" charset="0"/>
                <a:ea typeface="Calibri" panose="020F0502020204030204" pitchFamily="34" charset="0"/>
                <a:cs typeface="Calibri" panose="020F0502020204030204" pitchFamily="34" charset="0"/>
              </a:rPr>
              <a:t> </a:t>
            </a:r>
            <a:r>
              <a:rPr lang="es-AR" sz="1900" dirty="0">
                <a:latin typeface="Calibri" panose="020F0502020204030204" pitchFamily="34" charset="0"/>
                <a:ea typeface="Calibri" panose="020F0502020204030204" pitchFamily="34" charset="0"/>
                <a:cs typeface="Calibri" panose="020F0502020204030204" pitchFamily="34" charset="0"/>
              </a:rPr>
              <a:t>Porcentajes de la nafta súper (92 a 95 RON) promedio de EESS que se detallan:</a:t>
            </a: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1900" dirty="0">
                <a:latin typeface="Calibri" panose="020F0502020204030204" pitchFamily="34" charset="0"/>
                <a:ea typeface="Calibri" panose="020F0502020204030204" pitchFamily="34" charset="0"/>
                <a:cs typeface="Calibri" panose="020F0502020204030204" pitchFamily="34" charset="0"/>
              </a:rPr>
              <a:t>1/05/2021 al 31/07/2021 13,30%,  01/08/2021 al 31/10/2021 13,80%, 01/11/2021 al 31/01/2022 14,30%, 01/02/2022 al 30/04/2022 14,80</a:t>
            </a:r>
            <a:r>
              <a:rPr lang="es-AR" sz="1900" dirty="0" smtClean="0">
                <a:latin typeface="Calibri" panose="020F0502020204030204" pitchFamily="34" charset="0"/>
                <a:ea typeface="Calibri" panose="020F0502020204030204" pitchFamily="34" charset="0"/>
                <a:cs typeface="Calibri" panose="020F0502020204030204" pitchFamily="34" charset="0"/>
              </a:rPr>
              <a:t>%, </a:t>
            </a:r>
            <a:r>
              <a:rPr lang="es-AR" sz="1900" dirty="0">
                <a:latin typeface="Calibri" panose="020F0502020204030204" pitchFamily="34" charset="0"/>
                <a:ea typeface="Calibri" panose="020F0502020204030204" pitchFamily="34" charset="0"/>
                <a:cs typeface="Calibri" panose="020F0502020204030204" pitchFamily="34" charset="0"/>
              </a:rPr>
              <a:t>y 01/05/2022 en adelante 15,50%.</a:t>
            </a: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sz="1900" dirty="0">
                <a:latin typeface="Calibri" panose="020F0502020204030204" pitchFamily="34" charset="0"/>
                <a:ea typeface="Calibri" panose="020F0502020204030204" pitchFamily="34" charset="0"/>
                <a:cs typeface="Calibri" panose="020F0502020204030204" pitchFamily="34" charset="0"/>
              </a:rPr>
              <a:t>Los precios a promediar serán los últimos publicados según Resolución E 314/2016 del (ex) Ministerio de Energía y Minería, en </a:t>
            </a:r>
            <a:r>
              <a:rPr lang="es-AR" sz="1900"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2"/>
              </a:rPr>
              <a:t>http://datos.minem.gob.ar/dataset/precios-en-surtidor</a:t>
            </a:r>
            <a:r>
              <a:rPr lang="es-AR" sz="1900" dirty="0">
                <a:latin typeface="Calibri" panose="020F0502020204030204" pitchFamily="34" charset="0"/>
                <a:ea typeface="Calibri" panose="020F0502020204030204" pitchFamily="34" charset="0"/>
                <a:cs typeface="Calibri" panose="020F0502020204030204" pitchFamily="34" charset="0"/>
              </a:rPr>
              <a:t>, o aquella que en el futuro la complemente o </a:t>
            </a:r>
            <a:r>
              <a:rPr lang="es-AR" sz="1900" dirty="0" smtClean="0">
                <a:latin typeface="Calibri" panose="020F0502020204030204" pitchFamily="34" charset="0"/>
                <a:ea typeface="Calibri" panose="020F0502020204030204" pitchFamily="34" charset="0"/>
                <a:cs typeface="Calibri" panose="020F0502020204030204" pitchFamily="34" charset="0"/>
              </a:rPr>
              <a:t>reemplace, </a:t>
            </a:r>
            <a:r>
              <a:rPr lang="es-AR" sz="1900" dirty="0">
                <a:latin typeface="Calibri" panose="020F0502020204030204" pitchFamily="34" charset="0"/>
                <a:ea typeface="Calibri" panose="020F0502020204030204" pitchFamily="34" charset="0"/>
                <a:cs typeface="Calibri" panose="020F0502020204030204" pitchFamily="34" charset="0"/>
              </a:rPr>
              <a:t>cuatro (4) días antes de la finalización del mes anterior al de inicio de cada Período.</a:t>
            </a: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400"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0017" y="0"/>
            <a:ext cx="2924583" cy="1400370"/>
          </a:xfrm>
          <a:prstGeom prst="rect">
            <a:avLst/>
          </a:prstGeom>
        </p:spPr>
      </p:pic>
    </p:spTree>
    <p:extLst>
      <p:ext uri="{BB962C8B-B14F-4D97-AF65-F5344CB8AC3E}">
        <p14:creationId xmlns:p14="http://schemas.microsoft.com/office/powerpoint/2010/main" val="15039505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1267097"/>
            <a:ext cx="10844106" cy="4774266"/>
          </a:xfrm>
        </p:spPr>
        <p:txBody>
          <a:bodyPr/>
          <a:lstStyle/>
          <a:p>
            <a:pPr marL="0" lvl="0" indent="0" algn="just">
              <a:lnSpc>
                <a:spcPct val="200000"/>
              </a:lnSpc>
              <a:spcAft>
                <a:spcPts val="800"/>
              </a:spcAft>
              <a:buClr>
                <a:srgbClr val="5FCBEF"/>
              </a:buClr>
              <a:buNone/>
            </a:pPr>
            <a:r>
              <a:rPr lang="es-AR" sz="2200" b="1" u="sng"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EESS para promediar</a:t>
            </a:r>
            <a:r>
              <a:rPr lang="es-AR" sz="2200" b="1"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a:t>
            </a:r>
            <a:r>
              <a:rPr lang="es-AR" sz="2200"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 </a:t>
            </a:r>
            <a:r>
              <a:rPr lang="es-AR" sz="1900"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A definir. </a:t>
            </a:r>
            <a:endParaRPr lang="en-US" sz="19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200000"/>
              </a:lnSpc>
              <a:spcAft>
                <a:spcPts val="800"/>
              </a:spcAft>
              <a:buClr>
                <a:srgbClr val="5FCBEF"/>
              </a:buClr>
              <a:buNone/>
            </a:pPr>
            <a:r>
              <a:rPr lang="es-AR" sz="2200" b="1" u="sng"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Pago</a:t>
            </a:r>
            <a:r>
              <a:rPr lang="es-AR" sz="2200" b="1"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a:t>
            </a:r>
            <a:r>
              <a:rPr lang="es-AR" sz="2200"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 </a:t>
            </a:r>
            <a:r>
              <a:rPr lang="es-AR" sz="1900"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día 25 del mes posterior al de consumo</a:t>
            </a:r>
            <a:r>
              <a:rPr lang="es-AR" sz="1900" dirty="0" smtClean="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a:t>
            </a:r>
            <a:endParaRPr lang="en-US" sz="19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200000"/>
              </a:lnSpc>
              <a:spcAft>
                <a:spcPts val="800"/>
              </a:spcAft>
              <a:buClr>
                <a:srgbClr val="5FCBEF"/>
              </a:buClr>
              <a:buNone/>
            </a:pPr>
            <a:r>
              <a:rPr lang="es-AR" sz="2200" b="1" u="sng"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Gastos administrativos</a:t>
            </a:r>
            <a:r>
              <a:rPr lang="es-AR" sz="2200" b="1"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a:t>
            </a:r>
            <a:r>
              <a:rPr lang="es-AR" sz="2200"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 </a:t>
            </a:r>
            <a:r>
              <a:rPr lang="es-AR" sz="1900"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No especifica. </a:t>
            </a:r>
            <a:endParaRPr lang="en-US" sz="19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200000"/>
              </a:lnSpc>
              <a:spcAft>
                <a:spcPts val="800"/>
              </a:spcAft>
              <a:buClr>
                <a:srgbClr val="5FCBEF"/>
              </a:buClr>
              <a:buNone/>
            </a:pPr>
            <a:r>
              <a:rPr lang="es-AR" sz="2200" b="1" u="sng"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Cláusulas de salida</a:t>
            </a:r>
            <a:r>
              <a:rPr lang="es-AR" sz="2200" b="1"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a:t>
            </a:r>
            <a:r>
              <a:rPr lang="es-AR" sz="2200"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 </a:t>
            </a:r>
            <a:r>
              <a:rPr lang="es-AR" sz="1900"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No </a:t>
            </a:r>
            <a:r>
              <a:rPr lang="es-AR" sz="1900" dirty="0" smtClean="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especifica.</a:t>
            </a:r>
            <a:endParaRPr lang="en-US" sz="19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200000"/>
              </a:lnSpc>
              <a:spcAft>
                <a:spcPts val="800"/>
              </a:spcAft>
              <a:buClr>
                <a:srgbClr val="5FCBEF"/>
              </a:buClr>
              <a:buNone/>
            </a:pPr>
            <a:r>
              <a:rPr lang="es-AR" sz="2200" b="1" u="sng"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Nota</a:t>
            </a:r>
            <a:r>
              <a:rPr lang="es-AR" sz="2200" b="1"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a:t>
            </a:r>
            <a:r>
              <a:rPr lang="es-AR" sz="2200"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 </a:t>
            </a:r>
            <a:r>
              <a:rPr lang="es-AR" sz="1900"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No presentó modelo de contrato.</a:t>
            </a:r>
            <a:endParaRPr lang="en-US" sz="19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045126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09451" y="1216325"/>
            <a:ext cx="11116491" cy="5641676"/>
          </a:xfrm>
        </p:spPr>
        <p:txBody>
          <a:bodyPr>
            <a:normAutofit fontScale="92500"/>
          </a:bodyPr>
          <a:lstStyle/>
          <a:p>
            <a:pPr marL="0" indent="0" algn="just">
              <a:lnSpc>
                <a:spcPct val="115000"/>
              </a:lnSpc>
              <a:spcAft>
                <a:spcPts val="800"/>
              </a:spcAft>
              <a:buNone/>
              <a:tabLst>
                <a:tab pos="1530350" algn="l"/>
              </a:tabLst>
            </a:pPr>
            <a:r>
              <a:rPr lang="es-AR" sz="2300" b="1" u="sng" dirty="0" smtClean="0">
                <a:latin typeface="Calibri" panose="020F0502020204030204" pitchFamily="34" charset="0"/>
                <a:ea typeface="Calibri" panose="020F0502020204030204" pitchFamily="34" charset="0"/>
                <a:cs typeface="Calibri" panose="020F0502020204030204" pitchFamily="34" charset="0"/>
              </a:rPr>
              <a:t>CINERGIA/GULF</a:t>
            </a:r>
            <a:r>
              <a:rPr lang="es-AR" sz="2300" b="1" dirty="0" smtClean="0">
                <a:latin typeface="Calibri" panose="020F0502020204030204" pitchFamily="34" charset="0"/>
                <a:ea typeface="Calibri" panose="020F0502020204030204" pitchFamily="34" charset="0"/>
                <a:cs typeface="Calibri" panose="020F0502020204030204" pitchFamily="34" charset="0"/>
              </a:rPr>
              <a:t>:</a:t>
            </a:r>
            <a:endParaRPr lang="en-US" sz="23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tabLst>
                <a:tab pos="1530350" algn="l"/>
              </a:tabLst>
            </a:pPr>
            <a:r>
              <a:rPr lang="es-AR" sz="2000" b="1" u="sng" dirty="0">
                <a:latin typeface="Calibri" panose="020F0502020204030204" pitchFamily="34" charset="0"/>
                <a:ea typeface="Calibri" panose="020F0502020204030204" pitchFamily="34" charset="0"/>
                <a:cs typeface="Calibri" panose="020F0502020204030204" pitchFamily="34" charset="0"/>
              </a:rPr>
              <a:t>Alternativa 1</a:t>
            </a:r>
            <a:r>
              <a:rPr lang="es-AR" sz="2000" b="1" dirty="0">
                <a:latin typeface="Calibri" panose="020F0502020204030204" pitchFamily="34" charset="0"/>
                <a:ea typeface="Calibri" panose="020F0502020204030204" pitchFamily="34" charset="0"/>
                <a:cs typeface="Calibri" panose="020F0502020204030204" pitchFamily="34" charset="0"/>
              </a:rPr>
              <a:t>:</a:t>
            </a:r>
            <a:endParaRPr lang="es-AR" sz="2100" b="1" u="sng" dirty="0" smtClean="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15000"/>
              </a:lnSpc>
              <a:spcAft>
                <a:spcPts val="800"/>
              </a:spcAft>
              <a:buNone/>
              <a:tabLst>
                <a:tab pos="1530350" algn="l"/>
              </a:tabLst>
            </a:pPr>
            <a:r>
              <a:rPr lang="es-AR" sz="2100" b="1" u="sng" dirty="0" smtClean="0">
                <a:latin typeface="Calibri" panose="020F0502020204030204" pitchFamily="34" charset="0"/>
                <a:ea typeface="Calibri" panose="020F0502020204030204" pitchFamily="34" charset="0"/>
                <a:cs typeface="Calibri" panose="020F0502020204030204" pitchFamily="34" charset="0"/>
              </a:rPr>
              <a:t>Duración</a:t>
            </a:r>
            <a:r>
              <a:rPr lang="es-AR" sz="2100" b="1" dirty="0">
                <a:latin typeface="Calibri" panose="020F0502020204030204" pitchFamily="34" charset="0"/>
                <a:ea typeface="Calibri" panose="020F0502020204030204" pitchFamily="34" charset="0"/>
                <a:cs typeface="Calibri" panose="020F0502020204030204" pitchFamily="34" charset="0"/>
              </a:rPr>
              <a:t>:</a:t>
            </a:r>
            <a:r>
              <a:rPr lang="es-AR" sz="2100" dirty="0">
                <a:latin typeface="Calibri" panose="020F0502020204030204" pitchFamily="34" charset="0"/>
                <a:ea typeface="Calibri" panose="020F0502020204030204" pitchFamily="34" charset="0"/>
                <a:cs typeface="Calibri" panose="020F0502020204030204" pitchFamily="34" charset="0"/>
              </a:rPr>
              <a:t> </a:t>
            </a:r>
            <a:r>
              <a:rPr lang="es-AR" sz="1900" dirty="0">
                <a:latin typeface="Calibri" panose="020F0502020204030204" pitchFamily="34" charset="0"/>
                <a:ea typeface="Calibri" panose="020F0502020204030204" pitchFamily="34" charset="0"/>
                <a:cs typeface="Calibri" panose="020F0502020204030204" pitchFamily="34" charset="0"/>
              </a:rPr>
              <a:t>1 año (01/05/2021 al 30/04/2022).</a:t>
            </a: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tabLst>
                <a:tab pos="1530350" algn="l"/>
              </a:tabLst>
            </a:pPr>
            <a:r>
              <a:rPr lang="es-AR" sz="2100" b="1" u="sng" dirty="0">
                <a:latin typeface="Calibri" panose="020F0502020204030204" pitchFamily="34" charset="0"/>
                <a:ea typeface="Calibri" panose="020F0502020204030204" pitchFamily="34" charset="0"/>
                <a:cs typeface="Calibri" panose="020F0502020204030204" pitchFamily="34" charset="0"/>
              </a:rPr>
              <a:t>Puntos Entrega</a:t>
            </a:r>
            <a:r>
              <a:rPr lang="es-AR" sz="2100" b="1" dirty="0">
                <a:latin typeface="Calibri" panose="020F0502020204030204" pitchFamily="34" charset="0"/>
                <a:ea typeface="Calibri" panose="020F0502020204030204" pitchFamily="34" charset="0"/>
                <a:cs typeface="Calibri" panose="020F0502020204030204" pitchFamily="34" charset="0"/>
              </a:rPr>
              <a:t>:</a:t>
            </a:r>
            <a:r>
              <a:rPr lang="es-AR" sz="2100" dirty="0">
                <a:latin typeface="Calibri" panose="020F0502020204030204" pitchFamily="34" charset="0"/>
                <a:ea typeface="Calibri" panose="020F0502020204030204" pitchFamily="34" charset="0"/>
                <a:cs typeface="Calibri" panose="020F0502020204030204" pitchFamily="34" charset="0"/>
              </a:rPr>
              <a:t> </a:t>
            </a:r>
            <a:r>
              <a:rPr lang="es-AR" sz="1900" dirty="0">
                <a:latin typeface="Calibri" panose="020F0502020204030204" pitchFamily="34" charset="0"/>
                <a:ea typeface="Calibri" panose="020F0502020204030204" pitchFamily="34" charset="0"/>
                <a:cs typeface="Calibri" panose="020F0502020204030204" pitchFamily="34" charset="0"/>
              </a:rPr>
              <a:t>garantiza mix de cuencas.</a:t>
            </a: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tabLst>
                <a:tab pos="1530350" algn="l"/>
              </a:tabLst>
            </a:pPr>
            <a:r>
              <a:rPr lang="es-AR" sz="2100" b="1" u="sng" dirty="0">
                <a:latin typeface="Calibri" panose="020F0502020204030204" pitchFamily="34" charset="0"/>
                <a:ea typeface="Calibri" panose="020F0502020204030204" pitchFamily="34" charset="0"/>
                <a:cs typeface="Calibri" panose="020F0502020204030204" pitchFamily="34" charset="0"/>
              </a:rPr>
              <a:t>Penalidad por falta entrega</a:t>
            </a:r>
            <a:r>
              <a:rPr lang="es-AR" sz="2100" b="1" dirty="0">
                <a:latin typeface="Calibri" panose="020F0502020204030204" pitchFamily="34" charset="0"/>
                <a:ea typeface="Calibri" panose="020F0502020204030204" pitchFamily="34" charset="0"/>
                <a:cs typeface="Calibri" panose="020F0502020204030204" pitchFamily="34" charset="0"/>
              </a:rPr>
              <a:t>:</a:t>
            </a:r>
            <a:r>
              <a:rPr lang="es-AR" sz="2100" dirty="0">
                <a:latin typeface="Calibri" panose="020F0502020204030204" pitchFamily="34" charset="0"/>
                <a:ea typeface="Calibri" panose="020F0502020204030204" pitchFamily="34" charset="0"/>
                <a:cs typeface="Calibri" panose="020F0502020204030204" pitchFamily="34" charset="0"/>
              </a:rPr>
              <a:t> </a:t>
            </a:r>
            <a:r>
              <a:rPr lang="es-AR" sz="1900" dirty="0">
                <a:latin typeface="Calibri" panose="020F0502020204030204" pitchFamily="34" charset="0"/>
                <a:ea typeface="Calibri" panose="020F0502020204030204" pitchFamily="34" charset="0"/>
                <a:cs typeface="Calibri" panose="020F0502020204030204" pitchFamily="34" charset="0"/>
              </a:rPr>
              <a:t>No especifica.</a:t>
            </a: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tabLst>
                <a:tab pos="1530350" algn="l"/>
              </a:tabLst>
            </a:pPr>
            <a:r>
              <a:rPr lang="es-AR" sz="2200" b="1" u="sng" dirty="0">
                <a:latin typeface="Calibri" panose="020F0502020204030204" pitchFamily="34" charset="0"/>
                <a:ea typeface="Calibri" panose="020F0502020204030204" pitchFamily="34" charset="0"/>
                <a:cs typeface="Calibri" panose="020F0502020204030204" pitchFamily="34" charset="0"/>
              </a:rPr>
              <a:t>Precio</a:t>
            </a:r>
            <a:r>
              <a:rPr lang="es-AR" sz="2200" b="1" dirty="0">
                <a:latin typeface="Calibri" panose="020F0502020204030204" pitchFamily="34" charset="0"/>
                <a:ea typeface="Calibri" panose="020F0502020204030204" pitchFamily="34" charset="0"/>
                <a:cs typeface="Calibri" panose="020F0502020204030204" pitchFamily="34" charset="0"/>
              </a:rPr>
              <a:t>:</a:t>
            </a:r>
            <a:r>
              <a:rPr lang="es-AR" sz="2200" dirty="0">
                <a:latin typeface="Calibri" panose="020F0502020204030204" pitchFamily="34" charset="0"/>
                <a:ea typeface="Calibri" panose="020F0502020204030204" pitchFamily="34" charset="0"/>
                <a:cs typeface="Calibri" panose="020F0502020204030204" pitchFamily="34" charset="0"/>
              </a:rPr>
              <a:t> </a:t>
            </a:r>
            <a:r>
              <a:rPr lang="es-AR" sz="1900" dirty="0" smtClean="0">
                <a:latin typeface="Calibri" panose="020F0502020204030204" pitchFamily="34" charset="0"/>
                <a:ea typeface="Calibri" panose="020F0502020204030204" pitchFamily="34" charset="0"/>
                <a:cs typeface="Calibri" panose="020F0502020204030204" pitchFamily="34" charset="0"/>
              </a:rPr>
              <a:t>15,1</a:t>
            </a:r>
            <a:r>
              <a:rPr lang="es-AR" sz="1900" dirty="0">
                <a:latin typeface="Calibri" panose="020F0502020204030204" pitchFamily="34" charset="0"/>
                <a:ea typeface="Calibri" panose="020F0502020204030204" pitchFamily="34" charset="0"/>
                <a:cs typeface="Calibri" panose="020F0502020204030204" pitchFamily="34" charset="0"/>
              </a:rPr>
              <a:t>% de la nafta súper (92 a 95 RON) promedio de EESS que se detallan.</a:t>
            </a: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tabLst>
                <a:tab pos="1530350" algn="l"/>
              </a:tabLst>
            </a:pPr>
            <a:r>
              <a:rPr lang="es-AR" sz="2100" b="1" u="sng" dirty="0">
                <a:latin typeface="Calibri" panose="020F0502020204030204" pitchFamily="34" charset="0"/>
                <a:ea typeface="Calibri" panose="020F0502020204030204" pitchFamily="34" charset="0"/>
                <a:cs typeface="Calibri" panose="020F0502020204030204" pitchFamily="34" charset="0"/>
              </a:rPr>
              <a:t>EESS para promediar</a:t>
            </a:r>
            <a:r>
              <a:rPr lang="es-AR" sz="2100" b="1" dirty="0">
                <a:latin typeface="Calibri" panose="020F0502020204030204" pitchFamily="34" charset="0"/>
                <a:ea typeface="Calibri" panose="020F0502020204030204" pitchFamily="34" charset="0"/>
                <a:cs typeface="Calibri" panose="020F0502020204030204" pitchFamily="34" charset="0"/>
              </a:rPr>
              <a:t>:</a:t>
            </a:r>
            <a:r>
              <a:rPr lang="es-AR" sz="2100" dirty="0">
                <a:latin typeface="Calibri" panose="020F0502020204030204" pitchFamily="34" charset="0"/>
                <a:ea typeface="Calibri" panose="020F0502020204030204" pitchFamily="34" charset="0"/>
                <a:cs typeface="Calibri" panose="020F0502020204030204" pitchFamily="34" charset="0"/>
              </a:rPr>
              <a:t> </a:t>
            </a:r>
            <a:r>
              <a:rPr lang="es-AR" sz="1900" dirty="0">
                <a:latin typeface="Calibri" panose="020F0502020204030204" pitchFamily="34" charset="0"/>
                <a:ea typeface="Calibri" panose="020F0502020204030204" pitchFamily="34" charset="0"/>
                <a:cs typeface="Calibri" panose="020F0502020204030204" pitchFamily="34" charset="0"/>
              </a:rPr>
              <a:t>promedio de 4 estaciones propias de Operadora de Estaciones de Servicio S.A. (OPESSA), situadas en la zona de distribución de NATURGY, de </a:t>
            </a:r>
            <a:r>
              <a:rPr lang="es-AR" sz="1900" dirty="0" err="1">
                <a:latin typeface="Calibri" panose="020F0502020204030204" pitchFamily="34" charset="0"/>
                <a:ea typeface="Calibri" panose="020F0502020204030204" pitchFamily="34" charset="0"/>
                <a:cs typeface="Calibri" panose="020F0502020204030204" pitchFamily="34" charset="0"/>
              </a:rPr>
              <a:t>MetroGAS</a:t>
            </a:r>
            <a:r>
              <a:rPr lang="es-AR" sz="1900" dirty="0">
                <a:latin typeface="Calibri" panose="020F0502020204030204" pitchFamily="34" charset="0"/>
                <a:ea typeface="Calibri" panose="020F0502020204030204" pitchFamily="34" charset="0"/>
                <a:cs typeface="Calibri" panose="020F0502020204030204" pitchFamily="34" charset="0"/>
              </a:rPr>
              <a:t> y de CAMUZZI, en forma independiente para cada zona. Los precios a promediar serán los últimos publicados según Resolución E 314/2016 del (ex) Ministerio de Energía y Minería, en </a:t>
            </a:r>
            <a:r>
              <a:rPr lang="es-AR" sz="1900"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2"/>
              </a:rPr>
              <a:t>http://datos.minem.gob.ar/dataset/precios-en-surtidor</a:t>
            </a:r>
            <a:r>
              <a:rPr lang="es-AR" sz="1900" dirty="0">
                <a:latin typeface="Calibri" panose="020F0502020204030204" pitchFamily="34" charset="0"/>
                <a:ea typeface="Calibri" panose="020F0502020204030204" pitchFamily="34" charset="0"/>
                <a:cs typeface="Calibri" panose="020F0502020204030204" pitchFamily="34" charset="0"/>
              </a:rPr>
              <a:t>, o aquella que en el futuro la complemente o </a:t>
            </a:r>
            <a:r>
              <a:rPr lang="es-AR" sz="1900" dirty="0" smtClean="0">
                <a:latin typeface="Calibri" panose="020F0502020204030204" pitchFamily="34" charset="0"/>
                <a:ea typeface="Calibri" panose="020F0502020204030204" pitchFamily="34" charset="0"/>
                <a:cs typeface="Calibri" panose="020F0502020204030204" pitchFamily="34" charset="0"/>
              </a:rPr>
              <a:t>reemplace, </a:t>
            </a:r>
            <a:r>
              <a:rPr lang="es-AR" sz="1900" dirty="0">
                <a:latin typeface="Calibri" panose="020F0502020204030204" pitchFamily="34" charset="0"/>
                <a:ea typeface="Calibri" panose="020F0502020204030204" pitchFamily="34" charset="0"/>
                <a:cs typeface="Calibri" panose="020F0502020204030204" pitchFamily="34" charset="0"/>
              </a:rPr>
              <a:t>cuatro (4) días antes de la finalización del mes anterior </a:t>
            </a:r>
            <a:r>
              <a:rPr lang="es-AR" dirty="0">
                <a:latin typeface="Calibri" panose="020F0502020204030204" pitchFamily="34" charset="0"/>
                <a:ea typeface="Calibri" panose="020F0502020204030204" pitchFamily="34" charset="0"/>
                <a:cs typeface="Calibri" panose="020F0502020204030204" pitchFamily="34" charset="0"/>
              </a:rPr>
              <a:t>al de inicio de cada Período</a:t>
            </a:r>
            <a:r>
              <a:rPr lang="es-AR" dirty="0" smtClean="0">
                <a:latin typeface="Calibri" panose="020F0502020204030204" pitchFamily="34" charset="0"/>
                <a:ea typeface="Calibri" panose="020F0502020204030204" pitchFamily="34" charset="0"/>
                <a:cs typeface="Calibri" panose="020F0502020204030204" pitchFamily="34" charset="0"/>
              </a:rPr>
              <a:t>. </a:t>
            </a:r>
          </a:p>
          <a:p>
            <a:pPr marL="0" indent="0" algn="just">
              <a:lnSpc>
                <a:spcPct val="115000"/>
              </a:lnSpc>
              <a:spcAft>
                <a:spcPts val="800"/>
              </a:spcAft>
              <a:buNone/>
              <a:tabLst>
                <a:tab pos="1530350" algn="l"/>
              </a:tabLst>
            </a:pPr>
            <a:r>
              <a:rPr lang="es-AR" b="1" u="sng" dirty="0">
                <a:latin typeface="Calibri" panose="020F0502020204030204" pitchFamily="34" charset="0"/>
                <a:ea typeface="Calibri" panose="020F0502020204030204" pitchFamily="34" charset="0"/>
                <a:cs typeface="Calibri" panose="020F0502020204030204" pitchFamily="34" charset="0"/>
              </a:rPr>
              <a:t>C</a:t>
            </a:r>
            <a:r>
              <a:rPr lang="es-AR" b="1" u="sng" dirty="0" smtClean="0">
                <a:latin typeface="Calibri" panose="020F0502020204030204" pitchFamily="34" charset="0"/>
                <a:ea typeface="Calibri" panose="020F0502020204030204" pitchFamily="34" charset="0"/>
                <a:cs typeface="Calibri" panose="020F0502020204030204" pitchFamily="34" charset="0"/>
              </a:rPr>
              <a:t>láusula de salida</a:t>
            </a:r>
            <a:r>
              <a:rPr lang="es-AR" b="1" dirty="0" smtClean="0">
                <a:latin typeface="Calibri" panose="020F0502020204030204" pitchFamily="34" charset="0"/>
                <a:ea typeface="Calibri" panose="020F0502020204030204" pitchFamily="34" charset="0"/>
                <a:cs typeface="Calibri" panose="020F0502020204030204" pitchFamily="34" charset="0"/>
              </a:rPr>
              <a:t>: </a:t>
            </a:r>
            <a:r>
              <a:rPr lang="es-AR" dirty="0" smtClean="0">
                <a:latin typeface="Calibri" panose="020F0502020204030204" pitchFamily="34" charset="0"/>
                <a:ea typeface="Calibri" panose="020F0502020204030204" pitchFamily="34" charset="0"/>
                <a:cs typeface="Calibri" panose="020F0502020204030204" pitchFamily="34" charset="0"/>
              </a:rPr>
              <a:t>No tiene.</a:t>
            </a:r>
            <a:endParaRPr lang="en-US"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73558" y="295955"/>
            <a:ext cx="3905250" cy="1171575"/>
          </a:xfrm>
          <a:prstGeom prst="rect">
            <a:avLst/>
          </a:prstGeom>
        </p:spPr>
      </p:pic>
    </p:spTree>
    <p:extLst>
      <p:ext uri="{BB962C8B-B14F-4D97-AF65-F5344CB8AC3E}">
        <p14:creationId xmlns:p14="http://schemas.microsoft.com/office/powerpoint/2010/main" val="10170179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7017" y="0"/>
            <a:ext cx="10907485" cy="6858000"/>
          </a:xfrm>
        </p:spPr>
        <p:txBody>
          <a:bodyPr>
            <a:normAutofit/>
          </a:bodyPr>
          <a:lstStyle/>
          <a:p>
            <a:pPr marL="0" indent="0" algn="just">
              <a:lnSpc>
                <a:spcPct val="115000"/>
              </a:lnSpc>
              <a:spcAft>
                <a:spcPts val="800"/>
              </a:spcAft>
              <a:buNone/>
              <a:tabLst>
                <a:tab pos="1530350" algn="l"/>
              </a:tabLst>
            </a:pPr>
            <a:r>
              <a:rPr lang="es-AR" b="1" u="sng" dirty="0">
                <a:latin typeface="Calibri" panose="020F0502020204030204" pitchFamily="34" charset="0"/>
                <a:ea typeface="Calibri" panose="020F0502020204030204" pitchFamily="34" charset="0"/>
                <a:cs typeface="Calibri" panose="020F0502020204030204" pitchFamily="34" charset="0"/>
              </a:rPr>
              <a:t>Alternativa 2</a:t>
            </a:r>
            <a:r>
              <a:rPr lang="es-AR" b="1" dirty="0" smtClean="0">
                <a:latin typeface="Calibri" panose="020F0502020204030204" pitchFamily="34" charset="0"/>
                <a:ea typeface="Calibri" panose="020F0502020204030204" pitchFamily="34" charset="0"/>
                <a:cs typeface="Calibri" panose="020F0502020204030204" pitchFamily="34" charset="0"/>
              </a:rPr>
              <a:t>:</a:t>
            </a:r>
          </a:p>
          <a:p>
            <a:pPr marL="0" indent="0" algn="just">
              <a:lnSpc>
                <a:spcPct val="115000"/>
              </a:lnSpc>
              <a:spcAft>
                <a:spcPts val="800"/>
              </a:spcAft>
              <a:buNone/>
              <a:tabLst>
                <a:tab pos="1530350" algn="l"/>
              </a:tabLst>
            </a:pPr>
            <a:r>
              <a:rPr lang="es-AR" b="1" u="sng" dirty="0">
                <a:latin typeface="Calibri" panose="020F0502020204030204" pitchFamily="34" charset="0"/>
                <a:ea typeface="Calibri" panose="020F0502020204030204" pitchFamily="34" charset="0"/>
                <a:cs typeface="Calibri" panose="020F0502020204030204" pitchFamily="34" charset="0"/>
              </a:rPr>
              <a:t>Duración</a:t>
            </a:r>
            <a:r>
              <a:rPr lang="es-AR" b="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1 año (01/05/2021 al 30/04/2022).</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800"/>
              </a:spcAft>
              <a:buClr>
                <a:srgbClr val="5FCBEF"/>
              </a:buClr>
              <a:buNone/>
            </a:pPr>
            <a:r>
              <a:rPr lang="es-AR" b="1" u="sng" dirty="0" smtClean="0">
                <a:latin typeface="Calibri" panose="020F0502020204030204" pitchFamily="34" charset="0"/>
                <a:ea typeface="Calibri" panose="020F0502020204030204" pitchFamily="34" charset="0"/>
                <a:cs typeface="Calibri" panose="020F0502020204030204" pitchFamily="34" charset="0"/>
              </a:rPr>
              <a:t>Precios</a:t>
            </a:r>
            <a:r>
              <a:rPr lang="es-AR" b="1" dirty="0" smtClean="0">
                <a:latin typeface="Calibri" panose="020F0502020204030204" pitchFamily="34" charset="0"/>
                <a:ea typeface="Calibri" panose="020F0502020204030204" pitchFamily="34" charset="0"/>
                <a:cs typeface="Calibri" panose="020F0502020204030204" pitchFamily="34" charset="0"/>
              </a:rPr>
              <a:t>: </a:t>
            </a:r>
            <a:r>
              <a:rPr lang="es-AR"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Porcentajes de la nafta súper (92 a 95 RON) promedio de EESS que se detallan:</a:t>
            </a:r>
            <a:endParaRPr lang="en-US"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800"/>
              </a:spcAft>
              <a:buClr>
                <a:srgbClr val="5FCBEF"/>
              </a:buClr>
              <a:buNone/>
            </a:pPr>
            <a:r>
              <a:rPr lang="es-AR"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01/05/21 a 31/07/21 13,50% - 01/08/21 a 31/10/21 13,50% - 01/11/21 a 03/01/22 14,50% 01/02/22 a 30/04/22 14,50</a:t>
            </a:r>
            <a:r>
              <a:rPr lang="es-AR" dirty="0" smtClean="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 </a:t>
            </a:r>
          </a:p>
          <a:p>
            <a:pPr marL="0" indent="0" algn="just">
              <a:spcAft>
                <a:spcPts val="800"/>
              </a:spcAft>
              <a:buClr>
                <a:srgbClr val="5FCBEF"/>
              </a:buClr>
              <a:buNone/>
            </a:pPr>
            <a:r>
              <a:rPr lang="es-AR" sz="2000" b="1" u="sng" dirty="0">
                <a:latin typeface="Calibri" panose="020F0502020204030204" pitchFamily="34" charset="0"/>
                <a:ea typeface="Calibri" panose="020F0502020204030204" pitchFamily="34" charset="0"/>
                <a:cs typeface="Calibri" panose="020F0502020204030204" pitchFamily="34" charset="0"/>
              </a:rPr>
              <a:t>EESS para promediar</a:t>
            </a:r>
            <a:r>
              <a:rPr lang="es-AR" sz="2000" b="1" dirty="0">
                <a:latin typeface="Calibri" panose="020F0502020204030204" pitchFamily="34" charset="0"/>
                <a:ea typeface="Calibri" panose="020F0502020204030204" pitchFamily="34" charset="0"/>
                <a:cs typeface="Calibri" panose="020F0502020204030204" pitchFamily="34" charset="0"/>
              </a:rPr>
              <a:t>:</a:t>
            </a:r>
            <a:r>
              <a:rPr lang="es-AR" sz="200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promedio de 4 estaciones propias de Operadora de Estaciones de Servicio S.A. (OPESSA), situadas en la zona de distribución de NATURGY, de </a:t>
            </a:r>
            <a:r>
              <a:rPr lang="es-AR" dirty="0" err="1">
                <a:latin typeface="Calibri" panose="020F0502020204030204" pitchFamily="34" charset="0"/>
                <a:ea typeface="Calibri" panose="020F0502020204030204" pitchFamily="34" charset="0"/>
                <a:cs typeface="Calibri" panose="020F0502020204030204" pitchFamily="34" charset="0"/>
              </a:rPr>
              <a:t>MetroGAS</a:t>
            </a:r>
            <a:r>
              <a:rPr lang="es-AR" dirty="0">
                <a:latin typeface="Calibri" panose="020F0502020204030204" pitchFamily="34" charset="0"/>
                <a:ea typeface="Calibri" panose="020F0502020204030204" pitchFamily="34" charset="0"/>
                <a:cs typeface="Calibri" panose="020F0502020204030204" pitchFamily="34" charset="0"/>
              </a:rPr>
              <a:t> y de CAMUZZI, en forma independiente para cada zona. Los precios a promediar serán los últimos publicados según Resolución E 314/2016 del (ex) Ministerio de Energía y Minería, en </a:t>
            </a:r>
            <a:r>
              <a:rPr lang="es-AR"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2"/>
              </a:rPr>
              <a:t>http://datos.minem.gob.ar/dataset/precios-en-surtidor</a:t>
            </a:r>
            <a:r>
              <a:rPr lang="es-AR" dirty="0">
                <a:latin typeface="Calibri" panose="020F0502020204030204" pitchFamily="34" charset="0"/>
                <a:ea typeface="Calibri" panose="020F0502020204030204" pitchFamily="34" charset="0"/>
                <a:cs typeface="Calibri" panose="020F0502020204030204" pitchFamily="34" charset="0"/>
              </a:rPr>
              <a:t>, o aquella que en el futuro la complemente o reemplace, cuatro (4) días antes de la finalización del mes anterior al de inicio de cada Período. </a:t>
            </a:r>
            <a:endParaRPr lang="es-AR" dirty="0" smtClean="0">
              <a:latin typeface="Calibri" panose="020F0502020204030204" pitchFamily="34" charset="0"/>
              <a:ea typeface="Calibri" panose="020F0502020204030204" pitchFamily="34" charset="0"/>
              <a:cs typeface="Calibri" panose="020F0502020204030204" pitchFamily="34" charset="0"/>
            </a:endParaRPr>
          </a:p>
          <a:p>
            <a:pPr marL="0" indent="0" algn="just">
              <a:spcAft>
                <a:spcPts val="800"/>
              </a:spcAft>
              <a:buClr>
                <a:srgbClr val="5FCBEF"/>
              </a:buClr>
              <a:buNone/>
            </a:pPr>
            <a:r>
              <a:rPr lang="es-AR" b="1" u="sng" dirty="0" smtClean="0">
                <a:latin typeface="Calibri" panose="020F0502020204030204" pitchFamily="34" charset="0"/>
                <a:ea typeface="Calibri" panose="020F0502020204030204" pitchFamily="34" charset="0"/>
                <a:cs typeface="Calibri" panose="020F0502020204030204" pitchFamily="34" charset="0"/>
              </a:rPr>
              <a:t>Cláusula de salida</a:t>
            </a:r>
            <a:r>
              <a:rPr lang="es-AR" b="1" dirty="0" smtClean="0">
                <a:latin typeface="Calibri" panose="020F0502020204030204" pitchFamily="34" charset="0"/>
                <a:ea typeface="Calibri" panose="020F0502020204030204" pitchFamily="34" charset="0"/>
                <a:cs typeface="Calibri" panose="020F0502020204030204" pitchFamily="34" charset="0"/>
              </a:rPr>
              <a:t>: </a:t>
            </a:r>
            <a:r>
              <a:rPr lang="es-AR" dirty="0" err="1" smtClean="0">
                <a:latin typeface="Calibri" panose="020F0502020204030204" pitchFamily="34" charset="0"/>
                <a:ea typeface="Calibri" panose="020F0502020204030204" pitchFamily="34" charset="0"/>
                <a:cs typeface="Calibri" panose="020F0502020204030204" pitchFamily="34" charset="0"/>
              </a:rPr>
              <a:t>Idem</a:t>
            </a:r>
            <a:r>
              <a:rPr lang="es-AR" dirty="0" smtClean="0">
                <a:latin typeface="Calibri" panose="020F0502020204030204" pitchFamily="34" charset="0"/>
                <a:ea typeface="Calibri" panose="020F0502020204030204" pitchFamily="34" charset="0"/>
                <a:cs typeface="Calibri" panose="020F0502020204030204" pitchFamily="34" charset="0"/>
              </a:rPr>
              <a:t> YPF.</a:t>
            </a:r>
            <a:endParaRPr lang="es-AR"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4615867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7017" y="705394"/>
            <a:ext cx="10907485" cy="5878285"/>
          </a:xfrm>
        </p:spPr>
        <p:txBody>
          <a:bodyPr>
            <a:normAutofit/>
          </a:bodyPr>
          <a:lstStyle/>
          <a:p>
            <a:pPr marL="0" indent="0" algn="just">
              <a:lnSpc>
                <a:spcPct val="115000"/>
              </a:lnSpc>
              <a:spcAft>
                <a:spcPts val="800"/>
              </a:spcAft>
              <a:buNone/>
              <a:tabLst>
                <a:tab pos="1530350" algn="l"/>
              </a:tabLst>
            </a:pPr>
            <a:r>
              <a:rPr lang="es-AR" b="1" u="sng" dirty="0">
                <a:latin typeface="Calibri" panose="020F0502020204030204" pitchFamily="34" charset="0"/>
                <a:ea typeface="Calibri" panose="020F0502020204030204" pitchFamily="34" charset="0"/>
                <a:cs typeface="Calibri" panose="020F0502020204030204" pitchFamily="34" charset="0"/>
              </a:rPr>
              <a:t>Alternativa </a:t>
            </a:r>
            <a:r>
              <a:rPr lang="es-AR" b="1" u="sng" dirty="0" smtClean="0">
                <a:latin typeface="Calibri" panose="020F0502020204030204" pitchFamily="34" charset="0"/>
                <a:ea typeface="Calibri" panose="020F0502020204030204" pitchFamily="34" charset="0"/>
                <a:cs typeface="Calibri" panose="020F0502020204030204" pitchFamily="34" charset="0"/>
              </a:rPr>
              <a:t>3</a:t>
            </a:r>
            <a:r>
              <a:rPr lang="es-AR" b="1" dirty="0" smtClean="0">
                <a:latin typeface="Calibri" panose="020F0502020204030204" pitchFamily="34" charset="0"/>
                <a:ea typeface="Calibri" panose="020F0502020204030204" pitchFamily="34" charset="0"/>
                <a:cs typeface="Calibri" panose="020F0502020204030204" pitchFamily="34" charset="0"/>
              </a:rPr>
              <a:t>:</a:t>
            </a:r>
            <a:endParaRPr lang="es-AR" b="1"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15000"/>
              </a:lnSpc>
              <a:spcAft>
                <a:spcPts val="800"/>
              </a:spcAft>
              <a:buNone/>
              <a:tabLst>
                <a:tab pos="1530350" algn="l"/>
              </a:tabLst>
            </a:pPr>
            <a:r>
              <a:rPr lang="es-AR" b="1" u="sng" dirty="0">
                <a:latin typeface="Calibri" panose="020F0502020204030204" pitchFamily="34" charset="0"/>
                <a:ea typeface="Calibri" panose="020F0502020204030204" pitchFamily="34" charset="0"/>
                <a:cs typeface="Calibri" panose="020F0502020204030204" pitchFamily="34" charset="0"/>
              </a:rPr>
              <a:t>Duración</a:t>
            </a:r>
            <a:r>
              <a:rPr lang="es-AR" b="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a:t>
            </a:r>
            <a:r>
              <a:rPr lang="es-AR" dirty="0" smtClean="0">
                <a:latin typeface="Calibri" panose="020F0502020204030204" pitchFamily="34" charset="0"/>
                <a:ea typeface="Calibri" panose="020F0502020204030204" pitchFamily="34" charset="0"/>
                <a:cs typeface="Calibri" panose="020F0502020204030204" pitchFamily="34" charset="0"/>
              </a:rPr>
              <a:t>3 años </a:t>
            </a:r>
            <a:r>
              <a:rPr lang="es-AR" dirty="0">
                <a:latin typeface="Calibri" panose="020F0502020204030204" pitchFamily="34" charset="0"/>
                <a:ea typeface="Calibri" panose="020F0502020204030204" pitchFamily="34" charset="0"/>
                <a:cs typeface="Calibri" panose="020F0502020204030204" pitchFamily="34" charset="0"/>
              </a:rPr>
              <a:t>(01/05/2021 al </a:t>
            </a:r>
            <a:r>
              <a:rPr lang="es-AR" dirty="0" smtClean="0">
                <a:latin typeface="Calibri" panose="020F0502020204030204" pitchFamily="34" charset="0"/>
                <a:ea typeface="Calibri" panose="020F0502020204030204" pitchFamily="34" charset="0"/>
                <a:cs typeface="Calibri" panose="020F0502020204030204" pitchFamily="34" charset="0"/>
              </a:rPr>
              <a:t>30/04/2024).</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800"/>
              </a:spcAft>
              <a:buClr>
                <a:srgbClr val="5FCBEF"/>
              </a:buClr>
              <a:buNone/>
            </a:pPr>
            <a:r>
              <a:rPr lang="es-AR" b="1" u="sng" dirty="0">
                <a:latin typeface="Calibri" panose="020F0502020204030204" pitchFamily="34" charset="0"/>
                <a:ea typeface="Calibri" panose="020F0502020204030204" pitchFamily="34" charset="0"/>
                <a:cs typeface="Calibri" panose="020F0502020204030204" pitchFamily="34" charset="0"/>
              </a:rPr>
              <a:t>Precios</a:t>
            </a:r>
            <a:r>
              <a:rPr lang="es-AR" b="1" dirty="0">
                <a:latin typeface="Calibri" panose="020F0502020204030204" pitchFamily="34" charset="0"/>
                <a:ea typeface="Calibri" panose="020F0502020204030204" pitchFamily="34" charset="0"/>
                <a:cs typeface="Calibri" panose="020F0502020204030204" pitchFamily="34" charset="0"/>
              </a:rPr>
              <a:t>: </a:t>
            </a:r>
            <a:r>
              <a:rPr lang="es-AR"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Porcentajes de la nafta súper (92 a 95 RON) promedio de EESS que se detallan:</a:t>
            </a:r>
            <a:endParaRPr lang="en-US"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800"/>
              </a:spcAft>
              <a:buClr>
                <a:srgbClr val="5FCBEF"/>
              </a:buClr>
              <a:buNone/>
            </a:pPr>
            <a:r>
              <a:rPr lang="es-AR"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01/05/21 a 31/07/21 </a:t>
            </a:r>
            <a:r>
              <a:rPr lang="es-AR" dirty="0" smtClean="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13,30</a:t>
            </a:r>
            <a:r>
              <a:rPr lang="es-AR"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 - 01/08/21 a 31/10/21 </a:t>
            </a:r>
            <a:r>
              <a:rPr lang="es-AR" dirty="0" smtClean="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13,80</a:t>
            </a:r>
            <a:r>
              <a:rPr lang="es-AR"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 - 01/11/21 a 03/01/22 </a:t>
            </a:r>
            <a:r>
              <a:rPr lang="es-AR" dirty="0" smtClean="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14,30</a:t>
            </a:r>
            <a:r>
              <a:rPr lang="es-AR"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 01/02/22 a 30/04/22 </a:t>
            </a:r>
            <a:r>
              <a:rPr lang="es-AR" dirty="0" smtClean="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rPr>
              <a:t>14,80% - 01/05/2022 a 31/04/2024 15,30%. </a:t>
            </a:r>
            <a:endParaRPr lang="es-AR" dirty="0">
              <a:solidFill>
                <a:prstClr val="black">
                  <a:lumMod val="75000"/>
                  <a:lumOff val="25000"/>
                </a:prstClr>
              </a:solidFill>
              <a:latin typeface="Calibri" panose="020F0502020204030204" pitchFamily="34" charset="0"/>
              <a:ea typeface="Calibri" panose="020F0502020204030204" pitchFamily="34" charset="0"/>
              <a:cs typeface="Calibri" panose="020F0502020204030204" pitchFamily="34" charset="0"/>
            </a:endParaRPr>
          </a:p>
          <a:p>
            <a:pPr marL="0" indent="0" algn="just">
              <a:spcAft>
                <a:spcPts val="800"/>
              </a:spcAft>
              <a:buClr>
                <a:srgbClr val="5FCBEF"/>
              </a:buClr>
              <a:buNone/>
            </a:pPr>
            <a:r>
              <a:rPr lang="es-AR" b="1" u="sng" dirty="0">
                <a:latin typeface="Calibri" panose="020F0502020204030204" pitchFamily="34" charset="0"/>
                <a:ea typeface="Calibri" panose="020F0502020204030204" pitchFamily="34" charset="0"/>
                <a:cs typeface="Calibri" panose="020F0502020204030204" pitchFamily="34" charset="0"/>
              </a:rPr>
              <a:t>EESS para promediar</a:t>
            </a:r>
            <a:r>
              <a:rPr lang="es-AR" b="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promedio de 4 estaciones propias de Operadora de Estaciones de Servicio S.A. (OPESSA), situadas en la zona de distribución de NATURGY, de </a:t>
            </a:r>
            <a:r>
              <a:rPr lang="es-AR" dirty="0" err="1">
                <a:latin typeface="Calibri" panose="020F0502020204030204" pitchFamily="34" charset="0"/>
                <a:ea typeface="Calibri" panose="020F0502020204030204" pitchFamily="34" charset="0"/>
                <a:cs typeface="Calibri" panose="020F0502020204030204" pitchFamily="34" charset="0"/>
              </a:rPr>
              <a:t>MetroGAS</a:t>
            </a:r>
            <a:r>
              <a:rPr lang="es-AR" dirty="0">
                <a:latin typeface="Calibri" panose="020F0502020204030204" pitchFamily="34" charset="0"/>
                <a:ea typeface="Calibri" panose="020F0502020204030204" pitchFamily="34" charset="0"/>
                <a:cs typeface="Calibri" panose="020F0502020204030204" pitchFamily="34" charset="0"/>
              </a:rPr>
              <a:t> y de </a:t>
            </a:r>
            <a:r>
              <a:rPr lang="es-AR" dirty="0" smtClean="0">
                <a:latin typeface="Calibri" panose="020F0502020204030204" pitchFamily="34" charset="0"/>
                <a:ea typeface="Calibri" panose="020F0502020204030204" pitchFamily="34" charset="0"/>
                <a:cs typeface="Calibri" panose="020F0502020204030204" pitchFamily="34" charset="0"/>
              </a:rPr>
              <a:t>CAMUZZI Pampeana, </a:t>
            </a:r>
            <a:r>
              <a:rPr lang="es-AR" dirty="0">
                <a:latin typeface="Calibri" panose="020F0502020204030204" pitchFamily="34" charset="0"/>
                <a:ea typeface="Calibri" panose="020F0502020204030204" pitchFamily="34" charset="0"/>
                <a:cs typeface="Calibri" panose="020F0502020204030204" pitchFamily="34" charset="0"/>
              </a:rPr>
              <a:t>en forma independiente para cada zona. Los precios a promediar serán los últimos publicados según Resolución E 314/2016 del (ex) Ministerio de Energía y Minería, en </a:t>
            </a:r>
            <a:r>
              <a:rPr lang="es-AR"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2"/>
              </a:rPr>
              <a:t>http://datos.minem.gob.ar/dataset/precios-en-surtidor</a:t>
            </a:r>
            <a:r>
              <a:rPr lang="es-AR" dirty="0">
                <a:latin typeface="Calibri" panose="020F0502020204030204" pitchFamily="34" charset="0"/>
                <a:ea typeface="Calibri" panose="020F0502020204030204" pitchFamily="34" charset="0"/>
                <a:cs typeface="Calibri" panose="020F0502020204030204" pitchFamily="34" charset="0"/>
              </a:rPr>
              <a:t>, o aquella que en el futuro la complemente o reemplace, cuatro (4) días antes de la finalización del mes anterior al de inicio de cada Período. </a:t>
            </a:r>
          </a:p>
          <a:p>
            <a:pPr marL="0" indent="0" algn="just">
              <a:spcAft>
                <a:spcPts val="800"/>
              </a:spcAft>
              <a:buClr>
                <a:srgbClr val="5FCBEF"/>
              </a:buClr>
              <a:buNone/>
            </a:pPr>
            <a:r>
              <a:rPr lang="es-AR" b="1" u="sng" dirty="0">
                <a:latin typeface="Calibri" panose="020F0502020204030204" pitchFamily="34" charset="0"/>
                <a:ea typeface="Calibri" panose="020F0502020204030204" pitchFamily="34" charset="0"/>
                <a:cs typeface="Calibri" panose="020F0502020204030204" pitchFamily="34" charset="0"/>
              </a:rPr>
              <a:t>Cláusula de salida</a:t>
            </a:r>
            <a:r>
              <a:rPr lang="es-AR" b="1"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í</a:t>
            </a:r>
            <a:r>
              <a:rPr lang="es-AR" dirty="0" smtClean="0">
                <a:latin typeface="Calibri" panose="020F0502020204030204" pitchFamily="34" charset="0"/>
                <a:ea typeface="Calibri" panose="020F0502020204030204" pitchFamily="34" charset="0"/>
                <a:cs typeface="Calibri" panose="020F0502020204030204" pitchFamily="34" charset="0"/>
              </a:rPr>
              <a:t>dem </a:t>
            </a:r>
            <a:r>
              <a:rPr lang="es-AR" dirty="0">
                <a:latin typeface="Calibri" panose="020F0502020204030204" pitchFamily="34" charset="0"/>
                <a:ea typeface="Calibri" panose="020F0502020204030204" pitchFamily="34" charset="0"/>
                <a:cs typeface="Calibri" panose="020F0502020204030204" pitchFamily="34" charset="0"/>
              </a:rPr>
              <a:t>YPF.</a:t>
            </a:r>
          </a:p>
          <a:p>
            <a:pPr marL="0" indent="0">
              <a:buNone/>
            </a:pPr>
            <a:endParaRPr lang="en-US" dirty="0"/>
          </a:p>
        </p:txBody>
      </p:sp>
    </p:spTree>
    <p:extLst>
      <p:ext uri="{BB962C8B-B14F-4D97-AF65-F5344CB8AC3E}">
        <p14:creationId xmlns:p14="http://schemas.microsoft.com/office/powerpoint/2010/main" val="39510562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7017" y="146650"/>
            <a:ext cx="10907485" cy="6437030"/>
          </a:xfrm>
        </p:spPr>
        <p:txBody>
          <a:bodyPr>
            <a:normAutofit fontScale="92500" lnSpcReduction="20000"/>
          </a:bodyPr>
          <a:lstStyle/>
          <a:p>
            <a:pPr marL="0" indent="0" algn="just">
              <a:lnSpc>
                <a:spcPct val="115000"/>
              </a:lnSpc>
              <a:spcAft>
                <a:spcPts val="800"/>
              </a:spcAft>
              <a:buNone/>
              <a:tabLst>
                <a:tab pos="1530350" algn="l"/>
              </a:tabLst>
            </a:pPr>
            <a:r>
              <a:rPr lang="es-AR" b="1" u="sng" dirty="0">
                <a:latin typeface="Calibri" panose="020F0502020204030204" pitchFamily="34" charset="0"/>
                <a:ea typeface="Calibri" panose="020F0502020204030204" pitchFamily="34" charset="0"/>
                <a:cs typeface="Calibri" panose="020F0502020204030204" pitchFamily="34" charset="0"/>
              </a:rPr>
              <a:t>Alternativa </a:t>
            </a:r>
            <a:r>
              <a:rPr lang="es-AR" b="1" u="sng" dirty="0" smtClean="0">
                <a:latin typeface="Calibri" panose="020F0502020204030204" pitchFamily="34" charset="0"/>
                <a:ea typeface="Calibri" panose="020F0502020204030204" pitchFamily="34" charset="0"/>
                <a:cs typeface="Calibri" panose="020F0502020204030204" pitchFamily="34" charset="0"/>
              </a:rPr>
              <a:t>4</a:t>
            </a:r>
            <a:r>
              <a:rPr lang="es-AR" b="1" dirty="0" smtClean="0">
                <a:latin typeface="Calibri" panose="020F0502020204030204" pitchFamily="34" charset="0"/>
                <a:ea typeface="Calibri" panose="020F0502020204030204" pitchFamily="34" charset="0"/>
                <a:cs typeface="Calibri" panose="020F0502020204030204" pitchFamily="34" charset="0"/>
              </a:rPr>
              <a:t>:</a:t>
            </a:r>
          </a:p>
          <a:p>
            <a:pPr marL="0" indent="0" algn="just">
              <a:lnSpc>
                <a:spcPct val="115000"/>
              </a:lnSpc>
              <a:spcAft>
                <a:spcPts val="800"/>
              </a:spcAft>
              <a:buNone/>
              <a:tabLst>
                <a:tab pos="1530350" algn="l"/>
              </a:tabLst>
            </a:pPr>
            <a:r>
              <a:rPr lang="es-AR" b="1" u="sng" dirty="0" smtClean="0">
                <a:latin typeface="Calibri" panose="020F0502020204030204" pitchFamily="34" charset="0"/>
                <a:ea typeface="Calibri" panose="020F0502020204030204" pitchFamily="34" charset="0"/>
                <a:cs typeface="Calibri" panose="020F0502020204030204" pitchFamily="34" charset="0"/>
              </a:rPr>
              <a:t>Duración</a:t>
            </a:r>
            <a:r>
              <a:rPr lang="es-AR" b="1" dirty="0" smtClean="0">
                <a:latin typeface="Calibri" panose="020F0502020204030204" pitchFamily="34" charset="0"/>
                <a:ea typeface="Calibri" panose="020F0502020204030204" pitchFamily="34" charset="0"/>
                <a:cs typeface="Calibri" panose="020F0502020204030204" pitchFamily="34" charset="0"/>
              </a:rPr>
              <a:t>: </a:t>
            </a:r>
            <a:r>
              <a:rPr lang="es-AR" dirty="0" smtClean="0">
                <a:latin typeface="Calibri" panose="020F0502020204030204" pitchFamily="34" charset="0"/>
                <a:ea typeface="Calibri" panose="020F0502020204030204" pitchFamily="34" charset="0"/>
                <a:cs typeface="Calibri" panose="020F0502020204030204" pitchFamily="34" charset="0"/>
              </a:rPr>
              <a:t>1 año.</a:t>
            </a:r>
          </a:p>
          <a:p>
            <a:pPr marL="0" indent="0" algn="just">
              <a:lnSpc>
                <a:spcPct val="115000"/>
              </a:lnSpc>
              <a:spcAft>
                <a:spcPts val="800"/>
              </a:spcAft>
              <a:buNone/>
              <a:tabLst>
                <a:tab pos="1530350" algn="l"/>
              </a:tabLst>
            </a:pPr>
            <a:r>
              <a:rPr lang="es-AR" b="1" dirty="0" smtClean="0">
                <a:latin typeface="Calibri" panose="020F0502020204030204" pitchFamily="34" charset="0"/>
                <a:ea typeface="Calibri" panose="020F0502020204030204" pitchFamily="34" charset="0"/>
                <a:cs typeface="Calibri" panose="020F0502020204030204" pitchFamily="34" charset="0"/>
              </a:rPr>
              <a:t> </a:t>
            </a:r>
            <a:r>
              <a:rPr lang="es-AR" b="1" u="sng" dirty="0">
                <a:latin typeface="Calibri" panose="020F0502020204030204" pitchFamily="34" charset="0"/>
                <a:ea typeface="Calibri" panose="020F0502020204030204" pitchFamily="34" charset="0"/>
                <a:cs typeface="Calibri" panose="020F0502020204030204" pitchFamily="34" charset="0"/>
              </a:rPr>
              <a:t>Para zona </a:t>
            </a:r>
            <a:r>
              <a:rPr lang="es-AR" b="1" u="sng" dirty="0" err="1" smtClean="0">
                <a:latin typeface="Calibri" panose="020F0502020204030204" pitchFamily="34" charset="0"/>
                <a:ea typeface="Calibri" panose="020F0502020204030204" pitchFamily="34" charset="0"/>
                <a:cs typeface="Calibri" panose="020F0502020204030204" pitchFamily="34" charset="0"/>
              </a:rPr>
              <a:t>Naturgy</a:t>
            </a:r>
            <a:r>
              <a:rPr lang="es-AR" b="1" dirty="0" smtClean="0">
                <a:latin typeface="Calibri" panose="020F0502020204030204" pitchFamily="34" charset="0"/>
                <a:ea typeface="Calibri" panose="020F0502020204030204" pitchFamily="34" charset="0"/>
                <a:cs typeface="Calibri" panose="020F0502020204030204" pitchFamily="34" charset="0"/>
              </a:rPr>
              <a:t>:</a:t>
            </a:r>
            <a:r>
              <a:rPr lang="es-AR" dirty="0" smtClean="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Período: mayo/21 – abril/22: USD/MMBTU: 3,10 – USD/Dam3: 114,41. </a:t>
            </a:r>
            <a:endParaRPr lang="es-AR" dirty="0" smtClean="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15000"/>
              </a:lnSpc>
              <a:spcAft>
                <a:spcPts val="800"/>
              </a:spcAft>
              <a:buNone/>
              <a:tabLst>
                <a:tab pos="1530350" algn="l"/>
              </a:tabLst>
            </a:pPr>
            <a:r>
              <a:rPr lang="es-AR" b="1" u="sng" dirty="0" smtClean="0">
                <a:latin typeface="Calibri" panose="020F0502020204030204" pitchFamily="34" charset="0"/>
                <a:ea typeface="Calibri" panose="020F0502020204030204" pitchFamily="34" charset="0"/>
                <a:cs typeface="Calibri" panose="020F0502020204030204" pitchFamily="34" charset="0"/>
              </a:rPr>
              <a:t>Para </a:t>
            </a:r>
            <a:r>
              <a:rPr lang="es-AR" b="1" u="sng" dirty="0">
                <a:latin typeface="Calibri" panose="020F0502020204030204" pitchFamily="34" charset="0"/>
                <a:ea typeface="Calibri" panose="020F0502020204030204" pitchFamily="34" charset="0"/>
                <a:cs typeface="Calibri" panose="020F0502020204030204" pitchFamily="34" charset="0"/>
              </a:rPr>
              <a:t>zona </a:t>
            </a:r>
            <a:r>
              <a:rPr lang="es-AR" b="1" u="sng" dirty="0" err="1">
                <a:latin typeface="Calibri" panose="020F0502020204030204" pitchFamily="34" charset="0"/>
                <a:ea typeface="Calibri" panose="020F0502020204030204" pitchFamily="34" charset="0"/>
                <a:cs typeface="Calibri" panose="020F0502020204030204" pitchFamily="34" charset="0"/>
              </a:rPr>
              <a:t>MetroGAS</a:t>
            </a:r>
            <a:r>
              <a:rPr lang="es-AR" b="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Período: mayo/21 – abril/22: USD/MMBTU: 3,08 – USD/Dam3: 113,70. </a:t>
            </a:r>
            <a:endParaRPr lang="es-AR" dirty="0" smtClean="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15000"/>
              </a:lnSpc>
              <a:spcAft>
                <a:spcPts val="800"/>
              </a:spcAft>
              <a:buNone/>
              <a:tabLst>
                <a:tab pos="1530350" algn="l"/>
              </a:tabLst>
            </a:pPr>
            <a:r>
              <a:rPr lang="es-AR" b="1" u="sng" dirty="0" smtClean="0">
                <a:latin typeface="Calibri" panose="020F0502020204030204" pitchFamily="34" charset="0"/>
                <a:ea typeface="Calibri" panose="020F0502020204030204" pitchFamily="34" charset="0"/>
                <a:cs typeface="Calibri" panose="020F0502020204030204" pitchFamily="34" charset="0"/>
              </a:rPr>
              <a:t>Para </a:t>
            </a:r>
            <a:r>
              <a:rPr lang="es-AR" b="1" u="sng" dirty="0">
                <a:latin typeface="Calibri" panose="020F0502020204030204" pitchFamily="34" charset="0"/>
                <a:ea typeface="Calibri" panose="020F0502020204030204" pitchFamily="34" charset="0"/>
                <a:cs typeface="Calibri" panose="020F0502020204030204" pitchFamily="34" charset="0"/>
              </a:rPr>
              <a:t>zona </a:t>
            </a:r>
            <a:r>
              <a:rPr lang="es-AR" b="1" u="sng" dirty="0" err="1" smtClean="0">
                <a:latin typeface="Calibri" panose="020F0502020204030204" pitchFamily="34" charset="0"/>
                <a:ea typeface="Calibri" panose="020F0502020204030204" pitchFamily="34" charset="0"/>
                <a:cs typeface="Calibri" panose="020F0502020204030204" pitchFamily="34" charset="0"/>
              </a:rPr>
              <a:t>Camuzzi</a:t>
            </a:r>
            <a:r>
              <a:rPr lang="es-AR" b="1" dirty="0" smtClean="0">
                <a:latin typeface="Calibri" panose="020F0502020204030204" pitchFamily="34" charset="0"/>
                <a:ea typeface="Calibri" panose="020F0502020204030204" pitchFamily="34" charset="0"/>
                <a:cs typeface="Calibri" panose="020F0502020204030204" pitchFamily="34" charset="0"/>
              </a:rPr>
              <a:t>:</a:t>
            </a:r>
            <a:r>
              <a:rPr lang="es-AR" dirty="0" smtClean="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Período: mayo/21 – abril/22: USD/MMBTU: 3,11 – USD/Dam3: 114,70</a:t>
            </a:r>
            <a:r>
              <a:rPr lang="es-AR" dirty="0" smtClean="0">
                <a:latin typeface="Calibri" panose="020F0502020204030204" pitchFamily="34" charset="0"/>
                <a:ea typeface="Calibri" panose="020F0502020204030204" pitchFamily="34" charset="0"/>
                <a:cs typeface="Calibri" panose="020F0502020204030204" pitchFamily="34" charset="0"/>
              </a:rPr>
              <a:t>.</a:t>
            </a:r>
          </a:p>
          <a:p>
            <a:pPr marL="0" indent="0" algn="just">
              <a:lnSpc>
                <a:spcPct val="115000"/>
              </a:lnSpc>
              <a:spcAft>
                <a:spcPts val="800"/>
              </a:spcAft>
              <a:buNone/>
              <a:tabLst>
                <a:tab pos="1530350" algn="l"/>
              </a:tabLst>
            </a:pPr>
            <a:r>
              <a:rPr lang="es-AR" b="1" u="sng" dirty="0" smtClean="0">
                <a:latin typeface="Calibri" panose="020F0502020204030204" pitchFamily="34" charset="0"/>
                <a:ea typeface="Calibri" panose="020F0502020204030204" pitchFamily="34" charset="0"/>
                <a:cs typeface="Calibri" panose="020F0502020204030204" pitchFamily="34" charset="0"/>
              </a:rPr>
              <a:t>Tipo de cambio US$/$</a:t>
            </a:r>
            <a:r>
              <a:rPr lang="es-AR" b="1" dirty="0" smtClean="0">
                <a:latin typeface="Calibri" panose="020F0502020204030204" pitchFamily="34" charset="0"/>
                <a:ea typeface="Calibri" panose="020F0502020204030204" pitchFamily="34" charset="0"/>
                <a:cs typeface="Calibri" panose="020F0502020204030204" pitchFamily="34" charset="0"/>
              </a:rPr>
              <a:t>: </a:t>
            </a:r>
            <a:r>
              <a:rPr lang="es-AR" dirty="0" smtClean="0">
                <a:latin typeface="Calibri" panose="020F0502020204030204" pitchFamily="34" charset="0"/>
                <a:ea typeface="Calibri" panose="020F0502020204030204" pitchFamily="34" charset="0"/>
                <a:cs typeface="Calibri" panose="020F0502020204030204" pitchFamily="34" charset="0"/>
              </a:rPr>
              <a:t>Banco Nación Argentina tipo Vendedor del día de facturación. Las facturas abonadas en fecha no tendrán ajuste por tipo de cambio.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tabLst>
                <a:tab pos="1530350" algn="l"/>
              </a:tabLst>
            </a:pPr>
            <a:r>
              <a:rPr lang="es-AR" b="1" u="sng" dirty="0" smtClean="0">
                <a:latin typeface="Calibri" panose="020F0502020204030204" pitchFamily="34" charset="0"/>
                <a:ea typeface="Calibri" panose="020F0502020204030204" pitchFamily="34" charset="0"/>
                <a:cs typeface="Calibri" panose="020F0502020204030204" pitchFamily="34" charset="0"/>
              </a:rPr>
              <a:t>Cláusulas </a:t>
            </a:r>
            <a:r>
              <a:rPr lang="es-AR" b="1" u="sng" dirty="0">
                <a:latin typeface="Calibri" panose="020F0502020204030204" pitchFamily="34" charset="0"/>
                <a:ea typeface="Calibri" panose="020F0502020204030204" pitchFamily="34" charset="0"/>
                <a:cs typeface="Calibri" panose="020F0502020204030204" pitchFamily="34" charset="0"/>
              </a:rPr>
              <a:t>de salida</a:t>
            </a:r>
            <a:r>
              <a:rPr lang="es-AR" b="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No tiene</a:t>
            </a:r>
            <a:r>
              <a:rPr lang="es-AR" dirty="0" smtClean="0">
                <a:latin typeface="Calibri" panose="020F0502020204030204" pitchFamily="34" charset="0"/>
                <a:ea typeface="Calibri" panose="020F0502020204030204" pitchFamily="34" charset="0"/>
                <a:cs typeface="Calibri" panose="020F0502020204030204" pitchFamily="34" charset="0"/>
              </a:rPr>
              <a:t>.</a:t>
            </a:r>
          </a:p>
          <a:p>
            <a:pPr marL="0" indent="0" algn="just">
              <a:lnSpc>
                <a:spcPct val="115000"/>
              </a:lnSpc>
              <a:spcAft>
                <a:spcPts val="800"/>
              </a:spcAft>
              <a:buNone/>
              <a:tabLst>
                <a:tab pos="1530350" algn="l"/>
              </a:tabLst>
            </a:pPr>
            <a:r>
              <a:rPr lang="es-AR" b="1" u="sng" dirty="0" smtClean="0">
                <a:latin typeface="Calibri" panose="020F0502020204030204" pitchFamily="34" charset="0"/>
                <a:ea typeface="Calibri" panose="020F0502020204030204" pitchFamily="34" charset="0"/>
                <a:cs typeface="Calibri" panose="020F0502020204030204" pitchFamily="34" charset="0"/>
              </a:rPr>
              <a:t>En </a:t>
            </a:r>
            <a:r>
              <a:rPr lang="es-AR" b="1" u="sng" dirty="0">
                <a:latin typeface="Calibri" panose="020F0502020204030204" pitchFamily="34" charset="0"/>
                <a:ea typeface="Calibri" panose="020F0502020204030204" pitchFamily="34" charset="0"/>
                <a:cs typeface="Calibri" panose="020F0502020204030204" pitchFamily="34" charset="0"/>
              </a:rPr>
              <a:t>todas las alternativas</a:t>
            </a:r>
            <a:r>
              <a:rPr lang="es-AR" b="1" dirty="0" smtClean="0">
                <a:latin typeface="Calibri" panose="020F0502020204030204" pitchFamily="34" charset="0"/>
                <a:ea typeface="Calibri" panose="020F0502020204030204" pitchFamily="34" charset="0"/>
                <a:cs typeface="Calibri" panose="020F0502020204030204" pitchFamily="34" charset="0"/>
              </a:rPr>
              <a:t>: </a:t>
            </a:r>
          </a:p>
          <a:p>
            <a:pPr marL="0" indent="0" algn="just">
              <a:lnSpc>
                <a:spcPct val="115000"/>
              </a:lnSpc>
              <a:spcAft>
                <a:spcPts val="800"/>
              </a:spcAft>
              <a:buNone/>
              <a:tabLst>
                <a:tab pos="1530350" algn="l"/>
              </a:tabLst>
            </a:pPr>
            <a:r>
              <a:rPr lang="es-AR" b="1" u="sng" dirty="0" smtClean="0">
                <a:latin typeface="Calibri" panose="020F0502020204030204" pitchFamily="34" charset="0"/>
                <a:ea typeface="Calibri" panose="020F0502020204030204" pitchFamily="34" charset="0"/>
                <a:cs typeface="Calibri" panose="020F0502020204030204" pitchFamily="34" charset="0"/>
              </a:rPr>
              <a:t>Fecha factura</a:t>
            </a:r>
            <a:r>
              <a:rPr lang="es-AR" dirty="0" smtClean="0">
                <a:latin typeface="Calibri" panose="020F0502020204030204" pitchFamily="34" charset="0"/>
                <a:ea typeface="Calibri" panose="020F0502020204030204" pitchFamily="34" charset="0"/>
                <a:cs typeface="Calibri" panose="020F0502020204030204" pitchFamily="34" charset="0"/>
              </a:rPr>
              <a:t>: 10 días de finalizado el mes de suministro </a:t>
            </a:r>
            <a:r>
              <a:rPr lang="es-AR" b="1" dirty="0" smtClean="0">
                <a:latin typeface="Calibri" panose="020F0502020204030204" pitchFamily="34" charset="0"/>
                <a:ea typeface="Calibri" panose="020F0502020204030204" pitchFamily="34" charset="0"/>
                <a:cs typeface="Calibri" panose="020F0502020204030204" pitchFamily="34" charset="0"/>
              </a:rPr>
              <a:t>- </a:t>
            </a:r>
            <a:r>
              <a:rPr lang="es-AR" b="1" u="sng" dirty="0" smtClean="0">
                <a:latin typeface="Calibri" panose="020F0502020204030204" pitchFamily="34" charset="0"/>
                <a:ea typeface="Calibri" panose="020F0502020204030204" pitchFamily="34" charset="0"/>
                <a:cs typeface="Calibri" panose="020F0502020204030204" pitchFamily="34" charset="0"/>
              </a:rPr>
              <a:t>Pago</a:t>
            </a:r>
            <a:r>
              <a:rPr lang="es-AR" b="1" dirty="0" smtClean="0">
                <a:latin typeface="Calibri" panose="020F0502020204030204" pitchFamily="34" charset="0"/>
                <a:ea typeface="Calibri" panose="020F0502020204030204" pitchFamily="34" charset="0"/>
                <a:cs typeface="Calibri" panose="020F0502020204030204" pitchFamily="34" charset="0"/>
              </a:rPr>
              <a:t>:</a:t>
            </a:r>
            <a:r>
              <a:rPr lang="es-AR" dirty="0" smtClean="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último día hábil del mes siguiente al de realizado el suministro.</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tabLst>
                <a:tab pos="1530350" algn="l"/>
              </a:tabLst>
            </a:pPr>
            <a:r>
              <a:rPr lang="es-AR" b="1" u="sng" dirty="0">
                <a:latin typeface="Calibri" panose="020F0502020204030204" pitchFamily="34" charset="0"/>
                <a:ea typeface="Calibri" panose="020F0502020204030204" pitchFamily="34" charset="0"/>
                <a:cs typeface="Calibri" panose="020F0502020204030204" pitchFamily="34" charset="0"/>
              </a:rPr>
              <a:t>Gastos administrativos</a:t>
            </a:r>
            <a:r>
              <a:rPr lang="es-AR" b="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0%. </a:t>
            </a:r>
          </a:p>
          <a:p>
            <a:pPr marL="0" indent="0" algn="just">
              <a:lnSpc>
                <a:spcPct val="115000"/>
              </a:lnSpc>
              <a:spcAft>
                <a:spcPts val="800"/>
              </a:spcAft>
              <a:buNone/>
              <a:tabLst>
                <a:tab pos="1530350" algn="l"/>
              </a:tabLst>
            </a:pPr>
            <a:r>
              <a:rPr lang="es-AR" b="1" u="sng" dirty="0">
                <a:latin typeface="Calibri" panose="020F0502020204030204" pitchFamily="34" charset="0"/>
                <a:ea typeface="Calibri" panose="020F0502020204030204" pitchFamily="34" charset="0"/>
                <a:cs typeface="Calibri" panose="020F0502020204030204" pitchFamily="34" charset="0"/>
              </a:rPr>
              <a:t>Nota</a:t>
            </a:r>
            <a:r>
              <a:rPr lang="es-AR" b="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No presentó modelo de contratos.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tabLst>
                <a:tab pos="1530350" algn="l"/>
              </a:tabLst>
            </a:pPr>
            <a:r>
              <a:rPr lang="es-AR" b="1" u="sng" dirty="0">
                <a:latin typeface="Calibri" panose="020F0502020204030204" pitchFamily="34" charset="0"/>
                <a:ea typeface="Calibri" panose="020F0502020204030204" pitchFamily="34" charset="0"/>
                <a:cs typeface="Calibri" panose="020F0502020204030204" pitchFamily="34" charset="0"/>
              </a:rPr>
              <a:t>Servicio de Eficiencia </a:t>
            </a:r>
            <a:r>
              <a:rPr lang="es-AR" b="1" u="sng" dirty="0" smtClean="0">
                <a:latin typeface="Calibri" panose="020F0502020204030204" pitchFamily="34" charset="0"/>
                <a:ea typeface="Calibri" panose="020F0502020204030204" pitchFamily="34" charset="0"/>
                <a:cs typeface="Calibri" panose="020F0502020204030204" pitchFamily="34" charset="0"/>
              </a:rPr>
              <a:t>Energética</a:t>
            </a:r>
            <a:r>
              <a:rPr lang="es-AR" b="1"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Ofrecen este servicio incluido en el </a:t>
            </a:r>
            <a:r>
              <a:rPr lang="es-AR" dirty="0" smtClean="0">
                <a:latin typeface="Calibri" panose="020F0502020204030204" pitchFamily="34" charset="0"/>
                <a:ea typeface="Calibri" panose="020F0502020204030204" pitchFamily="34" charset="0"/>
                <a:cs typeface="Calibri" panose="020F0502020204030204" pitchFamily="34" charset="0"/>
              </a:rPr>
              <a:t>precio</a:t>
            </a:r>
            <a:r>
              <a:rPr lang="es-AR" dirty="0">
                <a:latin typeface="Calibri" panose="020F0502020204030204" pitchFamily="34" charset="0"/>
                <a:ea typeface="Calibri" panose="020F0502020204030204" pitchFamily="34" charset="0"/>
                <a:cs typeface="Calibri" panose="020F0502020204030204" pitchFamily="34"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5145942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a:xfrm>
            <a:off x="379911" y="1299138"/>
            <a:ext cx="11297195" cy="1528354"/>
          </a:xfrm>
        </p:spPr>
        <p:txBody>
          <a:bodyPr/>
          <a:lstStyle/>
          <a:p>
            <a:pPr lvl="0" algn="ctr">
              <a:lnSpc>
                <a:spcPct val="107000"/>
              </a:lnSpc>
              <a:spcBef>
                <a:spcPts val="1000"/>
              </a:spcBef>
              <a:spcAft>
                <a:spcPts val="800"/>
              </a:spcAft>
            </a:pPr>
            <a:r>
              <a:rPr lang="es-AR" sz="2400" b="1" u="sng" dirty="0" smtClean="0">
                <a:solidFill>
                  <a:prstClr val="black"/>
                </a:solidFill>
                <a:latin typeface="Arial" panose="020B0604020202020204" pitchFamily="34" charset="0"/>
                <a:ea typeface="Calibri" panose="020F0502020204030204" pitchFamily="34" charset="0"/>
                <a:cs typeface="Arial" panose="020B0604020202020204" pitchFamily="34" charset="0"/>
              </a:rPr>
              <a:t/>
            </a:r>
            <a:br>
              <a:rPr lang="es-AR" sz="2400" b="1" u="sng" dirty="0" smtClean="0">
                <a:solidFill>
                  <a:prstClr val="black"/>
                </a:solidFill>
                <a:latin typeface="Arial" panose="020B0604020202020204" pitchFamily="34" charset="0"/>
                <a:ea typeface="Calibri" panose="020F0502020204030204" pitchFamily="34" charset="0"/>
                <a:cs typeface="Arial" panose="020B0604020202020204" pitchFamily="34" charset="0"/>
              </a:rPr>
            </a:br>
            <a:r>
              <a:rPr lang="es-AR" sz="2600" b="1" u="sng" dirty="0" smtClean="0">
                <a:solidFill>
                  <a:prstClr val="black"/>
                </a:solidFill>
                <a:latin typeface="Arial" panose="020B0604020202020204" pitchFamily="34" charset="0"/>
                <a:ea typeface="Calibri" panose="020F0502020204030204" pitchFamily="34" charset="0"/>
                <a:cs typeface="Arial" panose="020B0604020202020204" pitchFamily="34" charset="0"/>
              </a:rPr>
              <a:t>Para </a:t>
            </a:r>
            <a:r>
              <a:rPr lang="es-AR" sz="2600" b="1" u="sng" dirty="0">
                <a:solidFill>
                  <a:prstClr val="black"/>
                </a:solidFill>
                <a:latin typeface="Arial" panose="020B0604020202020204" pitchFamily="34" charset="0"/>
                <a:ea typeface="Calibri" panose="020F0502020204030204" pitchFamily="34" charset="0"/>
                <a:cs typeface="Arial" panose="020B0604020202020204" pitchFamily="34" charset="0"/>
              </a:rPr>
              <a:t>EESS de bandera YPF </a:t>
            </a:r>
            <a:r>
              <a:rPr lang="es-AR" sz="2600" b="1" u="sng" dirty="0" smtClean="0">
                <a:solidFill>
                  <a:prstClr val="black"/>
                </a:solidFill>
                <a:latin typeface="Arial" panose="020B0604020202020204" pitchFamily="34" charset="0"/>
                <a:ea typeface="Calibri" panose="020F0502020204030204" pitchFamily="34" charset="0"/>
                <a:cs typeface="Arial" panose="020B0604020202020204" pitchFamily="34" charset="0"/>
              </a:rPr>
              <a:t>Zonas: </a:t>
            </a:r>
            <a:r>
              <a:rPr lang="es-AR" sz="2600" b="1" u="sng" dirty="0" err="1">
                <a:solidFill>
                  <a:prstClr val="black"/>
                </a:solidFill>
                <a:latin typeface="Arial" panose="020B0604020202020204" pitchFamily="34" charset="0"/>
                <a:ea typeface="Calibri" panose="020F0502020204030204" pitchFamily="34" charset="0"/>
                <a:cs typeface="Arial" panose="020B0604020202020204" pitchFamily="34" charset="0"/>
              </a:rPr>
              <a:t>Metrogas</a:t>
            </a:r>
            <a:r>
              <a:rPr lang="es-AR" sz="2600" b="1" u="sng"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s-AR" sz="2600" b="1" u="sng" dirty="0" err="1" smtClean="0">
                <a:solidFill>
                  <a:prstClr val="black"/>
                </a:solidFill>
                <a:latin typeface="Arial" panose="020B0604020202020204" pitchFamily="34" charset="0"/>
                <a:ea typeface="Calibri" panose="020F0502020204030204" pitchFamily="34" charset="0"/>
                <a:cs typeface="Arial" panose="020B0604020202020204" pitchFamily="34" charset="0"/>
              </a:rPr>
              <a:t>Naturgy</a:t>
            </a:r>
            <a:r>
              <a:rPr lang="es-AR" sz="2600" b="1" u="sng" dirty="0" smtClean="0">
                <a:solidFill>
                  <a:prstClr val="black"/>
                </a:solidFill>
                <a:latin typeface="Arial" panose="020B0604020202020204" pitchFamily="34" charset="0"/>
                <a:ea typeface="Calibri" panose="020F0502020204030204" pitchFamily="34" charset="0"/>
                <a:cs typeface="Arial" panose="020B0604020202020204" pitchFamily="34" charset="0"/>
              </a:rPr>
              <a:t>, </a:t>
            </a:r>
            <a:r>
              <a:rPr lang="es-AR" sz="2600" b="1" u="sng" dirty="0" err="1" smtClean="0">
                <a:solidFill>
                  <a:prstClr val="black"/>
                </a:solidFill>
                <a:latin typeface="Arial" panose="020B0604020202020204" pitchFamily="34" charset="0"/>
                <a:ea typeface="Calibri" panose="020F0502020204030204" pitchFamily="34" charset="0"/>
                <a:cs typeface="Arial" panose="020B0604020202020204" pitchFamily="34" charset="0"/>
              </a:rPr>
              <a:t>Camuzzi</a:t>
            </a:r>
            <a:r>
              <a:rPr lang="es-AR" sz="2600" b="1" u="sng" dirty="0" smtClean="0">
                <a:solidFill>
                  <a:prstClr val="black"/>
                </a:solidFill>
                <a:latin typeface="Arial" panose="020B0604020202020204" pitchFamily="34" charset="0"/>
                <a:ea typeface="Calibri" panose="020F0502020204030204" pitchFamily="34" charset="0"/>
                <a:cs typeface="Arial" panose="020B0604020202020204" pitchFamily="34" charset="0"/>
              </a:rPr>
              <a:t> Pampeana, Litoral Gas, </a:t>
            </a:r>
            <a:r>
              <a:rPr lang="es-AR" sz="2600" b="1" u="sng" dirty="0" err="1" smtClean="0">
                <a:solidFill>
                  <a:prstClr val="black"/>
                </a:solidFill>
                <a:latin typeface="Arial" panose="020B0604020202020204" pitchFamily="34" charset="0"/>
                <a:ea typeface="Calibri" panose="020F0502020204030204" pitchFamily="34" charset="0"/>
                <a:cs typeface="Arial" panose="020B0604020202020204" pitchFamily="34" charset="0"/>
              </a:rPr>
              <a:t>Ecogas</a:t>
            </a:r>
            <a:r>
              <a:rPr lang="es-AR" sz="2600" b="1" u="sng" dirty="0" smtClean="0">
                <a:solidFill>
                  <a:prstClr val="black"/>
                </a:solidFill>
                <a:latin typeface="Arial" panose="020B0604020202020204" pitchFamily="34" charset="0"/>
                <a:ea typeface="Calibri" panose="020F0502020204030204" pitchFamily="34" charset="0"/>
                <a:cs typeface="Arial" panose="020B0604020202020204" pitchFamily="34" charset="0"/>
              </a:rPr>
              <a:t> Cuyana, </a:t>
            </a:r>
            <a:r>
              <a:rPr lang="es-AR" sz="2600" b="1" u="sng" dirty="0" err="1" smtClean="0">
                <a:solidFill>
                  <a:prstClr val="black"/>
                </a:solidFill>
                <a:latin typeface="Arial" panose="020B0604020202020204" pitchFamily="34" charset="0"/>
                <a:ea typeface="Calibri" panose="020F0502020204030204" pitchFamily="34" charset="0"/>
                <a:cs typeface="Arial" panose="020B0604020202020204" pitchFamily="34" charset="0"/>
              </a:rPr>
              <a:t>Ecogas</a:t>
            </a:r>
            <a:r>
              <a:rPr lang="es-AR" sz="2600" b="1" u="sng" dirty="0" smtClean="0">
                <a:solidFill>
                  <a:prstClr val="black"/>
                </a:solidFill>
                <a:latin typeface="Arial" panose="020B0604020202020204" pitchFamily="34" charset="0"/>
                <a:ea typeface="Calibri" panose="020F0502020204030204" pitchFamily="34" charset="0"/>
                <a:cs typeface="Arial" panose="020B0604020202020204" pitchFamily="34" charset="0"/>
              </a:rPr>
              <a:t> Centro </a:t>
            </a:r>
            <a:r>
              <a:rPr lang="es-AR" sz="2600" b="1" dirty="0">
                <a:solidFill>
                  <a:prstClr val="black"/>
                </a:solidFill>
                <a:latin typeface="Arial" panose="020B0604020202020204" pitchFamily="34" charset="0"/>
                <a:ea typeface="Calibri" panose="020F0502020204030204" pitchFamily="34" charset="0"/>
                <a:cs typeface="Arial" panose="020B0604020202020204" pitchFamily="34" charset="0"/>
              </a:rPr>
              <a:t/>
            </a:r>
            <a:br>
              <a:rPr lang="es-AR" sz="2600" b="1" dirty="0">
                <a:solidFill>
                  <a:prstClr val="black"/>
                </a:solidFill>
                <a:latin typeface="Arial" panose="020B0604020202020204" pitchFamily="34" charset="0"/>
                <a:ea typeface="Calibri" panose="020F0502020204030204" pitchFamily="34" charset="0"/>
                <a:cs typeface="Arial" panose="020B0604020202020204" pitchFamily="34" charset="0"/>
              </a:rPr>
            </a:br>
            <a:endParaRPr lang="en-US" sz="2600" dirty="0"/>
          </a:p>
        </p:txBody>
      </p:sp>
      <p:sp>
        <p:nvSpPr>
          <p:cNvPr id="6" name="Subtítulo 5"/>
          <p:cNvSpPr>
            <a:spLocks noGrp="1"/>
          </p:cNvSpPr>
          <p:nvPr>
            <p:ph type="subTitle" idx="1"/>
          </p:nvPr>
        </p:nvSpPr>
        <p:spPr>
          <a:xfrm>
            <a:off x="222069" y="2294626"/>
            <a:ext cx="11612880" cy="4563373"/>
          </a:xfrm>
        </p:spPr>
        <p:txBody>
          <a:bodyPr>
            <a:normAutofit fontScale="85000" lnSpcReduction="20000"/>
          </a:bodyPr>
          <a:lstStyle/>
          <a:p>
            <a:pPr algn="just">
              <a:lnSpc>
                <a:spcPct val="107000"/>
              </a:lnSpc>
              <a:spcAft>
                <a:spcPts val="800"/>
              </a:spcAft>
            </a:pPr>
            <a:endParaRPr lang="es-AR" sz="21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es-AR" sz="21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Duración</a:t>
            </a:r>
            <a:r>
              <a:rPr lang="es-AR" sz="21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sz="2100" dirty="0">
                <a:solidFill>
                  <a:schemeClr val="tx1"/>
                </a:solidFill>
                <a:latin typeface="Calibri" panose="020F0502020204030204" pitchFamily="34" charset="0"/>
                <a:ea typeface="Calibri" panose="020F0502020204030204" pitchFamily="34" charset="0"/>
                <a:cs typeface="Calibri" panose="020F0502020204030204" pitchFamily="34" charset="0"/>
              </a:rPr>
              <a:t> 3 años (01/05/2021 al 30/04/2024) Prevé prórroga automática.</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sz="2100" b="1" u="sng" dirty="0">
                <a:solidFill>
                  <a:schemeClr val="tx1"/>
                </a:solidFill>
                <a:latin typeface="Calibri" panose="020F0502020204030204" pitchFamily="34" charset="0"/>
                <a:ea typeface="Calibri" panose="020F0502020204030204" pitchFamily="34" charset="0"/>
                <a:cs typeface="Calibri" panose="020F0502020204030204" pitchFamily="34" charset="0"/>
              </a:rPr>
              <a:t>Puntos Entrega</a:t>
            </a:r>
            <a:r>
              <a:rPr lang="es-AR" sz="21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sz="2100" dirty="0">
                <a:solidFill>
                  <a:schemeClr val="tx1"/>
                </a:solidFill>
                <a:latin typeface="Calibri" panose="020F0502020204030204" pitchFamily="34" charset="0"/>
                <a:ea typeface="Calibri" panose="020F0502020204030204" pitchFamily="34" charset="0"/>
                <a:cs typeface="Calibri" panose="020F0502020204030204" pitchFamily="34" charset="0"/>
              </a:rPr>
              <a:t> garantizan</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sz="2100" b="1" u="sng" dirty="0">
                <a:solidFill>
                  <a:schemeClr val="tx1"/>
                </a:solidFill>
                <a:latin typeface="Calibri" panose="020F0502020204030204" pitchFamily="34" charset="0"/>
                <a:ea typeface="Calibri" panose="020F0502020204030204" pitchFamily="34" charset="0"/>
                <a:cs typeface="Calibri" panose="020F0502020204030204" pitchFamily="34" charset="0"/>
              </a:rPr>
              <a:t>Penalidad por falta de entrega</a:t>
            </a:r>
            <a:r>
              <a:rPr lang="es-AR" sz="21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sz="2100" dirty="0">
                <a:solidFill>
                  <a:schemeClr val="tx1"/>
                </a:solidFill>
                <a:latin typeface="Calibri" panose="020F0502020204030204" pitchFamily="34" charset="0"/>
                <a:ea typeface="Calibri" panose="020F0502020204030204" pitchFamily="34" charset="0"/>
                <a:cs typeface="Calibri" panose="020F0502020204030204" pitchFamily="34" charset="0"/>
              </a:rPr>
              <a:t> Salvo por disposición de </a:t>
            </a:r>
            <a:r>
              <a:rPr lang="es-AR" sz="21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las autoridades</a:t>
            </a:r>
            <a:r>
              <a:rPr lang="es-AR" sz="2100" dirty="0">
                <a:solidFill>
                  <a:schemeClr val="tx1"/>
                </a:solidFill>
                <a:latin typeface="Calibri" panose="020F0502020204030204" pitchFamily="34" charset="0"/>
                <a:ea typeface="Calibri" panose="020F0502020204030204" pitchFamily="34" charset="0"/>
                <a:cs typeface="Calibri" panose="020F0502020204030204" pitchFamily="34" charset="0"/>
              </a:rPr>
              <a:t>, si YPF no pusiese a disposición del Cliente, en cualquier </a:t>
            </a:r>
            <a:r>
              <a:rPr lang="es-AR" sz="21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día </a:t>
            </a:r>
            <a:r>
              <a:rPr lang="es-AR" sz="2100" dirty="0">
                <a:solidFill>
                  <a:schemeClr val="tx1"/>
                </a:solidFill>
                <a:latin typeface="Calibri" panose="020F0502020204030204" pitchFamily="34" charset="0"/>
                <a:ea typeface="Calibri" panose="020F0502020204030204" pitchFamily="34" charset="0"/>
                <a:cs typeface="Calibri" panose="020F0502020204030204" pitchFamily="34" charset="0"/>
              </a:rPr>
              <a:t>durante la vigencia de la presente </a:t>
            </a:r>
            <a:r>
              <a:rPr lang="es-AR" sz="21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oferta</a:t>
            </a:r>
            <a:r>
              <a:rPr lang="es-AR" sz="2100" dirty="0">
                <a:solidFill>
                  <a:schemeClr val="tx1"/>
                </a:solidFill>
                <a:latin typeface="Calibri" panose="020F0502020204030204" pitchFamily="34" charset="0"/>
                <a:ea typeface="Calibri" panose="020F0502020204030204" pitchFamily="34" charset="0"/>
                <a:cs typeface="Calibri" panose="020F0502020204030204" pitchFamily="34" charset="0"/>
              </a:rPr>
              <a:t>, la </a:t>
            </a:r>
            <a:r>
              <a:rPr lang="es-AR" sz="21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cantidad </a:t>
            </a:r>
            <a:r>
              <a:rPr lang="es-AR" sz="2100" dirty="0">
                <a:solidFill>
                  <a:schemeClr val="tx1"/>
                </a:solidFill>
                <a:latin typeface="Calibri" panose="020F0502020204030204" pitchFamily="34" charset="0"/>
                <a:ea typeface="Calibri" panose="020F0502020204030204" pitchFamily="34" charset="0"/>
                <a:cs typeface="Calibri" panose="020F0502020204030204" pitchFamily="34" charset="0"/>
              </a:rPr>
              <a:t>a</a:t>
            </a:r>
            <a:r>
              <a:rPr lang="es-AR" sz="21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decuadamente </a:t>
            </a:r>
            <a:r>
              <a:rPr lang="es-AR" sz="2100" dirty="0">
                <a:solidFill>
                  <a:schemeClr val="tx1"/>
                </a:solidFill>
                <a:latin typeface="Calibri" panose="020F0502020204030204" pitchFamily="34" charset="0"/>
                <a:ea typeface="Calibri" panose="020F0502020204030204" pitchFamily="34" charset="0"/>
                <a:cs typeface="Calibri" panose="020F0502020204030204" pitchFamily="34" charset="0"/>
              </a:rPr>
              <a:t>n</a:t>
            </a:r>
            <a:r>
              <a:rPr lang="es-AR" sz="21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ominada </a:t>
            </a:r>
            <a:r>
              <a:rPr lang="es-AR" sz="2100" dirty="0">
                <a:solidFill>
                  <a:schemeClr val="tx1"/>
                </a:solidFill>
                <a:latin typeface="Calibri" panose="020F0502020204030204" pitchFamily="34" charset="0"/>
                <a:ea typeface="Calibri" panose="020F0502020204030204" pitchFamily="34" charset="0"/>
                <a:cs typeface="Calibri" panose="020F0502020204030204" pitchFamily="34" charset="0"/>
              </a:rPr>
              <a:t>y el Cliente hubiere recibido Gas Natural de cualquier fuente alternativa, tales volúmenes de Gas Natural se considerarán adquiridos en reemplazo de los volúmenes no recibidos bajo la presente </a:t>
            </a:r>
            <a:r>
              <a:rPr lang="es-AR" sz="21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oferta </a:t>
            </a:r>
            <a:r>
              <a:rPr lang="es-AR" sz="2100" dirty="0">
                <a:solidFill>
                  <a:schemeClr val="tx1"/>
                </a:solidFill>
                <a:latin typeface="Calibri" panose="020F0502020204030204" pitchFamily="34" charset="0"/>
                <a:ea typeface="Calibri" panose="020F0502020204030204" pitchFamily="34" charset="0"/>
                <a:cs typeface="Calibri" panose="020F0502020204030204" pitchFamily="34" charset="0"/>
              </a:rPr>
              <a:t>como Gas Natural Sustituto. </a:t>
            </a:r>
            <a:r>
              <a:rPr lang="es-AR" sz="21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Si </a:t>
            </a:r>
            <a:r>
              <a:rPr lang="es-AR" sz="2100" dirty="0">
                <a:solidFill>
                  <a:schemeClr val="tx1"/>
                </a:solidFill>
                <a:latin typeface="Calibri" panose="020F0502020204030204" pitchFamily="34" charset="0"/>
                <a:ea typeface="Calibri" panose="020F0502020204030204" pitchFamily="34" charset="0"/>
                <a:cs typeface="Calibri" panose="020F0502020204030204" pitchFamily="34" charset="0"/>
              </a:rPr>
              <a:t>YPF no pusiese a disposición del Cliente el gas, deberá reembolsar el costo incremental efectivamente incurrido por el Cliente en la adquisición de tales cantidades de Gas Natural Sustituto, compensación que en ningún caso podrá exceder el </a:t>
            </a:r>
            <a:r>
              <a:rPr lang="es-AR" sz="21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precio </a:t>
            </a:r>
            <a:r>
              <a:rPr lang="es-AR" sz="2100" dirty="0">
                <a:solidFill>
                  <a:schemeClr val="tx1"/>
                </a:solidFill>
                <a:latin typeface="Calibri" panose="020F0502020204030204" pitchFamily="34" charset="0"/>
                <a:ea typeface="Calibri" panose="020F0502020204030204" pitchFamily="34" charset="0"/>
                <a:cs typeface="Calibri" panose="020F0502020204030204" pitchFamily="34" charset="0"/>
              </a:rPr>
              <a:t>del </a:t>
            </a:r>
            <a:r>
              <a:rPr lang="es-AR" sz="21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gas </a:t>
            </a:r>
            <a:r>
              <a:rPr lang="es-AR" sz="2100" dirty="0">
                <a:solidFill>
                  <a:schemeClr val="tx1"/>
                </a:solidFill>
                <a:latin typeface="Calibri" panose="020F0502020204030204" pitchFamily="34" charset="0"/>
                <a:ea typeface="Calibri" panose="020F0502020204030204" pitchFamily="34" charset="0"/>
                <a:cs typeface="Calibri" panose="020F0502020204030204" pitchFamily="34" charset="0"/>
              </a:rPr>
              <a:t>n</a:t>
            </a:r>
            <a:r>
              <a:rPr lang="es-AR" sz="21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atural </a:t>
            </a:r>
            <a:r>
              <a:rPr lang="es-AR" sz="2100" dirty="0">
                <a:solidFill>
                  <a:schemeClr val="tx1"/>
                </a:solidFill>
                <a:latin typeface="Calibri" panose="020F0502020204030204" pitchFamily="34" charset="0"/>
                <a:ea typeface="Calibri" panose="020F0502020204030204" pitchFamily="34" charset="0"/>
                <a:cs typeface="Calibri" panose="020F0502020204030204" pitchFamily="34" charset="0"/>
              </a:rPr>
              <a:t>establecido en el contrato, multiplicado por las cantidades de Gas Natural Sustituto y (ii) si el Cliente no hubiere recibido </a:t>
            </a:r>
            <a:r>
              <a:rPr lang="es-AR" sz="21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gas </a:t>
            </a:r>
            <a:r>
              <a:rPr lang="es-AR" sz="2100" dirty="0">
                <a:solidFill>
                  <a:schemeClr val="tx1"/>
                </a:solidFill>
                <a:latin typeface="Calibri" panose="020F0502020204030204" pitchFamily="34" charset="0"/>
                <a:ea typeface="Calibri" panose="020F0502020204030204" pitchFamily="34" charset="0"/>
                <a:cs typeface="Calibri" panose="020F0502020204030204" pitchFamily="34" charset="0"/>
              </a:rPr>
              <a:t>n</a:t>
            </a:r>
            <a:r>
              <a:rPr lang="es-AR" sz="21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atural </a:t>
            </a:r>
            <a:r>
              <a:rPr lang="es-AR" sz="2100" dirty="0">
                <a:solidFill>
                  <a:schemeClr val="tx1"/>
                </a:solidFill>
                <a:latin typeface="Calibri" panose="020F0502020204030204" pitchFamily="34" charset="0"/>
                <a:ea typeface="Calibri" panose="020F0502020204030204" pitchFamily="34" charset="0"/>
                <a:cs typeface="Calibri" panose="020F0502020204030204" pitchFamily="34" charset="0"/>
              </a:rPr>
              <a:t>de cualquier fuente alternativa YPF deberá pagar al Cliente como única y exclusiva indemnización por todos los daños y perjuicios causados por dicho incumplimiento, un monto equivalente a multiplicar: (a) una vez el Precio de Venta establecido en el contrato (b) la parte de la Cantidad Adecuadamente Nominada no puesta a disposición por YPF, que no haya sido reemplazada con Gas Natural Sustituto adquirido por el Cliente de fuentes alternativas.</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endParaRPr lang="en-US" sz="2100"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65323" y="0"/>
            <a:ext cx="1761309" cy="953589"/>
          </a:xfrm>
          <a:prstGeom prst="rect">
            <a:avLst/>
          </a:prstGeom>
        </p:spPr>
      </p:pic>
    </p:spTree>
    <p:extLst>
      <p:ext uri="{BB962C8B-B14F-4D97-AF65-F5344CB8AC3E}">
        <p14:creationId xmlns:p14="http://schemas.microsoft.com/office/powerpoint/2010/main" val="9676780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83327" y="940279"/>
            <a:ext cx="11112136" cy="5917721"/>
          </a:xfrm>
        </p:spPr>
        <p:txBody>
          <a:bodyPr>
            <a:noAutofit/>
          </a:bodyPr>
          <a:lstStyle/>
          <a:p>
            <a:pPr marL="0" indent="0" algn="just">
              <a:lnSpc>
                <a:spcPct val="107000"/>
              </a:lnSpc>
              <a:spcAft>
                <a:spcPts val="800"/>
              </a:spcAft>
              <a:buNone/>
            </a:pPr>
            <a:r>
              <a:rPr lang="es-AR" sz="2000" b="1" u="sng" dirty="0" smtClean="0">
                <a:latin typeface="Calibri" panose="020F0502020204030204" pitchFamily="34" charset="0"/>
                <a:ea typeface="Calibri" panose="020F0502020204030204" pitchFamily="34" charset="0"/>
                <a:cs typeface="Calibri" panose="020F0502020204030204" pitchFamily="34" charset="0"/>
              </a:rPr>
              <a:t>PAMPA ENERGÍA</a:t>
            </a:r>
            <a:r>
              <a:rPr lang="es-AR" sz="2000" b="1" dirty="0" smtClean="0">
                <a:latin typeface="Calibri" panose="020F0502020204030204" pitchFamily="34" charset="0"/>
                <a:ea typeface="Calibri" panose="020F0502020204030204" pitchFamily="34" charset="0"/>
                <a:cs typeface="Calibri" panose="020F0502020204030204" pitchFamily="34"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b="1" u="sng" dirty="0" smtClean="0">
                <a:latin typeface="Calibri" panose="020F0502020204030204" pitchFamily="34" charset="0"/>
                <a:ea typeface="Calibri" panose="020F0502020204030204" pitchFamily="34" charset="0"/>
                <a:cs typeface="Calibri" panose="020F0502020204030204" pitchFamily="34" charset="0"/>
              </a:rPr>
              <a:t>Duración</a:t>
            </a:r>
            <a:r>
              <a:rPr lang="es-AR" b="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1 año (01/05/2021 al 30/04/2022).</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b="1" u="sng" dirty="0">
                <a:latin typeface="Calibri" panose="020F0502020204030204" pitchFamily="34" charset="0"/>
                <a:ea typeface="Calibri" panose="020F0502020204030204" pitchFamily="34" charset="0"/>
                <a:cs typeface="Calibri" panose="020F0502020204030204" pitchFamily="34" charset="0"/>
              </a:rPr>
              <a:t>Puntos Entrega</a:t>
            </a:r>
            <a:r>
              <a:rPr lang="es-AR" b="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a:t>
            </a:r>
            <a:r>
              <a:rPr lang="es-AR" dirty="0" smtClean="0">
                <a:latin typeface="Calibri" panose="020F0502020204030204" pitchFamily="34" charset="0"/>
                <a:ea typeface="Calibri" panose="020F0502020204030204" pitchFamily="34" charset="0"/>
                <a:cs typeface="Calibri" panose="020F0502020204030204" pitchFamily="34" charset="0"/>
              </a:rPr>
              <a:t>Sólo garantiza desde Neuquén. Puede incumplir con el contrato de transporte.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tabLst>
                <a:tab pos="1530350" algn="l"/>
              </a:tabLst>
            </a:pPr>
            <a:r>
              <a:rPr lang="es-AR" b="1" u="sng" dirty="0">
                <a:latin typeface="Calibri" panose="020F0502020204030204" pitchFamily="34" charset="0"/>
                <a:ea typeface="Calibri" panose="020F0502020204030204" pitchFamily="34" charset="0"/>
                <a:cs typeface="Calibri" panose="020F0502020204030204" pitchFamily="34" charset="0"/>
              </a:rPr>
              <a:t>Penalidad por falta entrega</a:t>
            </a:r>
            <a:r>
              <a:rPr lang="es-AR" b="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No especifica.</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b="1" u="sng" dirty="0" smtClean="0">
                <a:latin typeface="Calibri" panose="020F0502020204030204" pitchFamily="34" charset="0"/>
                <a:ea typeface="Calibri" panose="020F0502020204030204" pitchFamily="34" charset="0"/>
                <a:cs typeface="Calibri" panose="020F0502020204030204" pitchFamily="34" charset="0"/>
              </a:rPr>
              <a:t>Precio</a:t>
            </a:r>
            <a:r>
              <a:rPr lang="es-AR" b="1" dirty="0" smtClean="0">
                <a:latin typeface="Calibri" panose="020F0502020204030204" pitchFamily="34" charset="0"/>
                <a:ea typeface="Calibri" panose="020F0502020204030204" pitchFamily="34" charset="0"/>
                <a:cs typeface="Calibri" panose="020F0502020204030204" pitchFamily="34" charset="0"/>
              </a:rPr>
              <a:t>:</a:t>
            </a:r>
            <a:r>
              <a:rPr lang="es-AR" dirty="0" smtClean="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Porcentajes de la nafta súper (92 a 95 RON) promedio de </a:t>
            </a:r>
            <a:r>
              <a:rPr lang="es-AR" dirty="0" smtClean="0">
                <a:latin typeface="Calibri" panose="020F0502020204030204" pitchFamily="34" charset="0"/>
                <a:ea typeface="Calibri" panose="020F0502020204030204" pitchFamily="34" charset="0"/>
                <a:cs typeface="Calibri" panose="020F0502020204030204" pitchFamily="34" charset="0"/>
              </a:rPr>
              <a:t>EESS de OPESSA que operen en la localidad donde se encuentren las EESS adquirentes del gas natural:</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u="sng" dirty="0">
                <a:latin typeface="Calibri" panose="020F0502020204030204" pitchFamily="34" charset="0"/>
                <a:ea typeface="Calibri" panose="020F0502020204030204" pitchFamily="34" charset="0"/>
                <a:cs typeface="Calibri" panose="020F0502020204030204" pitchFamily="34" charset="0"/>
              </a:rPr>
              <a:t>1/05/2021 al </a:t>
            </a:r>
            <a:r>
              <a:rPr lang="es-AR" u="sng" dirty="0" smtClean="0">
                <a:latin typeface="Calibri" panose="020F0502020204030204" pitchFamily="34" charset="0"/>
                <a:ea typeface="Calibri" panose="020F0502020204030204" pitchFamily="34" charset="0"/>
                <a:cs typeface="Calibri" panose="020F0502020204030204" pitchFamily="34" charset="0"/>
              </a:rPr>
              <a:t>30/04/2022</a:t>
            </a:r>
            <a:r>
              <a:rPr lang="es-AR" dirty="0" smtClean="0">
                <a:latin typeface="Calibri" panose="020F0502020204030204" pitchFamily="34" charset="0"/>
                <a:ea typeface="Calibri" panose="020F0502020204030204" pitchFamily="34" charset="0"/>
                <a:cs typeface="Calibri" panose="020F0502020204030204" pitchFamily="34" charset="0"/>
              </a:rPr>
              <a:t>: BUENOS AIRES </a:t>
            </a:r>
            <a:r>
              <a:rPr lang="es-AR" dirty="0" smtClean="0">
                <a:latin typeface="Calibri" panose="020F0502020204030204" pitchFamily="34" charset="0"/>
                <a:ea typeface="Calibri" panose="020F0502020204030204" pitchFamily="34" charset="0"/>
                <a:cs typeface="Calibri" panose="020F0502020204030204" pitchFamily="34" charset="0"/>
              </a:rPr>
              <a:t>16,51%, </a:t>
            </a:r>
            <a:r>
              <a:rPr lang="es-AR" dirty="0" smtClean="0">
                <a:latin typeface="Calibri" panose="020F0502020204030204" pitchFamily="34" charset="0"/>
                <a:ea typeface="Calibri" panose="020F0502020204030204" pitchFamily="34" charset="0"/>
                <a:cs typeface="Calibri" panose="020F0502020204030204" pitchFamily="34" charset="0"/>
              </a:rPr>
              <a:t>CÓRDOBA </a:t>
            </a:r>
            <a:r>
              <a:rPr lang="es-AR" dirty="0" smtClean="0">
                <a:latin typeface="Calibri" panose="020F0502020204030204" pitchFamily="34" charset="0"/>
                <a:ea typeface="Calibri" panose="020F0502020204030204" pitchFamily="34" charset="0"/>
                <a:cs typeface="Calibri" panose="020F0502020204030204" pitchFamily="34" charset="0"/>
              </a:rPr>
              <a:t>16,10%, </a:t>
            </a:r>
            <a:r>
              <a:rPr lang="es-AR" dirty="0" smtClean="0">
                <a:latin typeface="Calibri" panose="020F0502020204030204" pitchFamily="34" charset="0"/>
                <a:ea typeface="Calibri" panose="020F0502020204030204" pitchFamily="34" charset="0"/>
                <a:cs typeface="Calibri" panose="020F0502020204030204" pitchFamily="34" charset="0"/>
              </a:rPr>
              <a:t>MENDOZA </a:t>
            </a:r>
            <a:r>
              <a:rPr lang="es-AR" dirty="0" smtClean="0">
                <a:latin typeface="Calibri" panose="020F0502020204030204" pitchFamily="34" charset="0"/>
                <a:ea typeface="Calibri" panose="020F0502020204030204" pitchFamily="34" charset="0"/>
                <a:cs typeface="Calibri" panose="020F0502020204030204" pitchFamily="34" charset="0"/>
              </a:rPr>
              <a:t>17,70%, </a:t>
            </a:r>
            <a:r>
              <a:rPr lang="es-AR" dirty="0" smtClean="0">
                <a:latin typeface="Calibri" panose="020F0502020204030204" pitchFamily="34" charset="0"/>
                <a:ea typeface="Calibri" panose="020F0502020204030204" pitchFamily="34" charset="0"/>
                <a:cs typeface="Calibri" panose="020F0502020204030204" pitchFamily="34" charset="0"/>
              </a:rPr>
              <a:t>SANTA FE </a:t>
            </a:r>
            <a:r>
              <a:rPr lang="es-AR" dirty="0" smtClean="0">
                <a:latin typeface="Calibri" panose="020F0502020204030204" pitchFamily="34" charset="0"/>
                <a:ea typeface="Calibri" panose="020F0502020204030204" pitchFamily="34" charset="0"/>
                <a:cs typeface="Calibri" panose="020F0502020204030204" pitchFamily="34" charset="0"/>
              </a:rPr>
              <a:t>16,40%, </a:t>
            </a:r>
            <a:r>
              <a:rPr lang="es-AR" dirty="0" smtClean="0">
                <a:latin typeface="Calibri" panose="020F0502020204030204" pitchFamily="34" charset="0"/>
                <a:ea typeface="Calibri" panose="020F0502020204030204" pitchFamily="34" charset="0"/>
                <a:cs typeface="Calibri" panose="020F0502020204030204" pitchFamily="34" charset="0"/>
              </a:rPr>
              <a:t>CABA </a:t>
            </a:r>
            <a:r>
              <a:rPr lang="es-AR" dirty="0" smtClean="0">
                <a:latin typeface="Calibri" panose="020F0502020204030204" pitchFamily="34" charset="0"/>
                <a:ea typeface="Calibri" panose="020F0502020204030204" pitchFamily="34" charset="0"/>
                <a:cs typeface="Calibri" panose="020F0502020204030204" pitchFamily="34" charset="0"/>
              </a:rPr>
              <a:t>17,85%, </a:t>
            </a:r>
            <a:r>
              <a:rPr lang="es-AR" dirty="0" smtClean="0">
                <a:latin typeface="Calibri" panose="020F0502020204030204" pitchFamily="34" charset="0"/>
                <a:ea typeface="Calibri" panose="020F0502020204030204" pitchFamily="34" charset="0"/>
                <a:cs typeface="Calibri" panose="020F0502020204030204" pitchFamily="34" charset="0"/>
              </a:rPr>
              <a:t>ENTRE RÍOS </a:t>
            </a:r>
            <a:r>
              <a:rPr lang="es-AR" dirty="0" smtClean="0">
                <a:latin typeface="Calibri" panose="020F0502020204030204" pitchFamily="34" charset="0"/>
                <a:ea typeface="Calibri" panose="020F0502020204030204" pitchFamily="34" charset="0"/>
                <a:cs typeface="Calibri" panose="020F0502020204030204" pitchFamily="34" charset="0"/>
              </a:rPr>
              <a:t>16,50%, SAN </a:t>
            </a:r>
            <a:r>
              <a:rPr lang="es-AR" dirty="0" smtClean="0">
                <a:latin typeface="Calibri" panose="020F0502020204030204" pitchFamily="34" charset="0"/>
                <a:ea typeface="Calibri" panose="020F0502020204030204" pitchFamily="34" charset="0"/>
                <a:cs typeface="Calibri" panose="020F0502020204030204" pitchFamily="34" charset="0"/>
              </a:rPr>
              <a:t>JUAN </a:t>
            </a:r>
            <a:r>
              <a:rPr lang="es-AR" dirty="0" smtClean="0">
                <a:latin typeface="Calibri" panose="020F0502020204030204" pitchFamily="34" charset="0"/>
                <a:ea typeface="Calibri" panose="020F0502020204030204" pitchFamily="34" charset="0"/>
                <a:cs typeface="Calibri" panose="020F0502020204030204" pitchFamily="34" charset="0"/>
              </a:rPr>
              <a:t>16,20%, </a:t>
            </a:r>
            <a:r>
              <a:rPr lang="es-AR" dirty="0" smtClean="0">
                <a:latin typeface="Calibri" panose="020F0502020204030204" pitchFamily="34" charset="0"/>
                <a:ea typeface="Calibri" panose="020F0502020204030204" pitchFamily="34" charset="0"/>
                <a:cs typeface="Calibri" panose="020F0502020204030204" pitchFamily="34" charset="0"/>
              </a:rPr>
              <a:t>SAN LUIS </a:t>
            </a:r>
            <a:r>
              <a:rPr lang="es-AR" dirty="0" smtClean="0">
                <a:latin typeface="Calibri" panose="020F0502020204030204" pitchFamily="34" charset="0"/>
                <a:ea typeface="Calibri" panose="020F0502020204030204" pitchFamily="34" charset="0"/>
                <a:cs typeface="Calibri" panose="020F0502020204030204" pitchFamily="34" charset="0"/>
              </a:rPr>
              <a:t>16,20%.</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AR" dirty="0" smtClean="0">
                <a:latin typeface="Calibri" panose="020F0502020204030204" pitchFamily="34" charset="0"/>
                <a:ea typeface="Calibri" panose="020F0502020204030204" pitchFamily="34" charset="0"/>
                <a:cs typeface="Calibri" panose="020F0502020204030204" pitchFamily="34" charset="0"/>
              </a:rPr>
              <a:t>En caso de no existir EESS de OPESSA en alguna de las localidades, los </a:t>
            </a:r>
            <a:r>
              <a:rPr lang="es-AR" dirty="0">
                <a:latin typeface="Calibri" panose="020F0502020204030204" pitchFamily="34" charset="0"/>
                <a:ea typeface="Calibri" panose="020F0502020204030204" pitchFamily="34" charset="0"/>
                <a:cs typeface="Calibri" panose="020F0502020204030204" pitchFamily="34" charset="0"/>
              </a:rPr>
              <a:t>precios </a:t>
            </a:r>
            <a:r>
              <a:rPr lang="es-AR" dirty="0" smtClean="0">
                <a:latin typeface="Calibri" panose="020F0502020204030204" pitchFamily="34" charset="0"/>
                <a:ea typeface="Calibri" panose="020F0502020204030204" pitchFamily="34" charset="0"/>
                <a:cs typeface="Calibri" panose="020F0502020204030204" pitchFamily="34" charset="0"/>
              </a:rPr>
              <a:t>de dichas estaciones serán para cada mes los últimos promedios publicados para cada localidad donde se encuentre la EESS adquirente del gas, según </a:t>
            </a:r>
            <a:r>
              <a:rPr lang="es-AR" dirty="0">
                <a:latin typeface="Calibri" panose="020F0502020204030204" pitchFamily="34" charset="0"/>
                <a:ea typeface="Calibri" panose="020F0502020204030204" pitchFamily="34" charset="0"/>
                <a:cs typeface="Calibri" panose="020F0502020204030204" pitchFamily="34" charset="0"/>
              </a:rPr>
              <a:t>Resolución E 314/2016 del (ex) Ministerio de Energía y Minería, en </a:t>
            </a:r>
            <a:r>
              <a:rPr lang="es-AR"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2"/>
              </a:rPr>
              <a:t>http://datos.minem.gob.ar/dataset/precios-en-surtidor</a:t>
            </a:r>
            <a:r>
              <a:rPr lang="es-AR" dirty="0">
                <a:latin typeface="Calibri" panose="020F0502020204030204" pitchFamily="34" charset="0"/>
                <a:ea typeface="Calibri" panose="020F0502020204030204" pitchFamily="34" charset="0"/>
                <a:cs typeface="Calibri" panose="020F0502020204030204" pitchFamily="34" charset="0"/>
              </a:rPr>
              <a:t>, o aquella que en el futuro la complemente o </a:t>
            </a:r>
            <a:r>
              <a:rPr lang="es-AR" dirty="0" smtClean="0">
                <a:latin typeface="Calibri" panose="020F0502020204030204" pitchFamily="34" charset="0"/>
                <a:ea typeface="Calibri" panose="020F0502020204030204" pitchFamily="34" charset="0"/>
                <a:cs typeface="Calibri" panose="020F0502020204030204" pitchFamily="34" charset="0"/>
              </a:rPr>
              <a:t>reemplace, </a:t>
            </a:r>
            <a:r>
              <a:rPr lang="es-AR" dirty="0">
                <a:latin typeface="Calibri" panose="020F0502020204030204" pitchFamily="34" charset="0"/>
                <a:ea typeface="Calibri" panose="020F0502020204030204" pitchFamily="34" charset="0"/>
                <a:cs typeface="Calibri" panose="020F0502020204030204" pitchFamily="34" charset="0"/>
              </a:rPr>
              <a:t>cuatro (4) días antes de la finalización del mes anterior al de inicio de cada Período.</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400" dirty="0"/>
          </a:p>
        </p:txBody>
      </p:sp>
      <p:sp>
        <p:nvSpPr>
          <p:cNvPr id="5" name="AutoShape 4" descr="data:image/jpeg;base64,/9j/4AAQSkZJRgABAQAAAQABAAD/2wCEAAkGBwgHBgkIBwgKCgkLDRYPDQwMDRsUFRAWIB0iIiAdHx8kKDQsJCYxJx8fLT0tMTU3Ojo6Iys/RD84QzQ5OjcBCgoKDQwNGg8PGjclHyU3Nzc3Nzc3Nzc3Nzc3Nzc3Nzc3Nzc3Nzc3Nzc3Nzc3Nzc3Nzc3Nzc3Nzc3Nzc3Nzc3N//AABEIAJcAlwMBEQACEQEDEQH/xAAbAAEAAgMBAQAAAAAAAAAAAAAABAUBAgYDB//EADkQAAEEAgECBAQDBQcFAAAAAAEAAgMEBREGEiETMVFxFEFhgQcVIjJykaGxFkJTs8HR4SMzNDY3/8QAGgEBAAMBAQEAAAAAAAAAAAAAAAIDBAEFBv/EADQRAAICAgECAgcHAwUAAAAAAAABAgMEESEFEjFxEzJBUWGB8BQiNDWRscEVM+EjQlLR8f/aAAwDAQACEQMRAD8A+4oAgCAIAgCAIAgCAIAgCAIAgCAIAgCAIAgCAIAgCAIAgCAIAgCAIAgCAIAgCAIAgCAIAgCAIAgCAIAgCAIAgCAIAgCAIAgCAIAgCAIAgCAIAgCAIAgCAIAgCAIAgCAIAgCAIAgCAIAgCAIAgCAIAgCAIAgCAIAgCAIAgKfMcio4ewyG2Jep7eodDNjW/daacWy6LcdGLKz6caSjZvn4ED+3OIOhqyPeL/lXf02/4fqZf61i/H9C5xuVp5SIyUp2yAftDyLfcLJbTZU9TWjfRk1Xx7q3snKs0BAEAQBAEAQBAEAQBAEAQBAEBjaA4HnrWv5DjmubtrmNB9i9ez09tUTaPmuspPJrT+uTpZOM4VzCPy+Ie2wV5/2u/wD5M9d9NxWvURyVOD8i5xHVqueYXuDCD3Ja4b0fXR/ovRnL7Rh98/FHiVV/Y+oquD4f8l/f5pQpWZKxr2nyROLXaaGjY9yslXTrbIKSa0z0r+s01TcGm2iXheUY/LS+DCZIpvlHKAC4fTXYqq/DtoW5covxOpU5Mu2PD+J65jkWPxJ8Oy9zptdQiY3btf0H3UacW271VwSyuoUY3E3z7kVMPPMa+UNkr2YmE66yAde4BWmXTLkt7MUOuUSlppozY51jYpOiKGzKB/eADQf4nf8AJch0y6S2+DtnXMeL1FNlphORUcx1Nrl7JWjZikGna9fqs9+LZR6xsxM+rK9Tx9zNc1yWhh3iOwXyTEb8OJuyB9fRdoxLb/V8DmX1GnFepcv3EClzjGWZRHMyauD/AH36LfuQeyus6dbBbXJmq61j2S1JNeZ0Vu1HVpyWZOp0cbeo9A6jr6BYYwc5dqPUssjCDm/A5g89x3XoVrZbvz03/dej/S7dctHjvrtG/Vf18zoMTlamWr+NTk6gOzmkac0+hCxW0zqfbM9TGyasiPdWyeqjQEAQGkj+hpd8gNnQ2f4ID5hm+dctN+RuD4zbbTadMdZx07nyfXQ1ofRehXjUdv8AqT58zHO63f3YlTLy7kr7+OfncLjYjPO2KP4mk5suuobIDnbAG/PWtq9U1KMlXJ/qZ5vvnF2QWzsMrnORx5CzXqUHGFshbG/4R52PXfkoVY2I4Jylz5mPIzc+NsoVw49j0Z43gr35m7M5s9D27e1rz33rzPoAEysqv0foafAYGFd6Z5ORwyPlOTYmW481sNBckHYzSsG3a9OxOlKnCtUPvT7SvI6ljysfZUpP3tFDJdbJmqtmtSbRIkYTHGT0kh3n5DXppblVqmUXLu/8PMdyeTCcIdnh+5ecgijn53VhmY18b/DDmuGwQseNJxwpNfE9LNhGfUoRkuHoueV4bHRYG1LBSgikiaCx0cYaR3+gWXDvtd8U5N7N3UcSiONKUYpNe4jcIxtC3g2y2aVeWTxHDrkjDiR91PPtnG7SkynpOPTZjd04Jvb9hXR148f+IccNQeFEXfsN7AbZ3Hsr3N2YDcuX/kyxrjT1VRhwv8CnWhv8/tx3I2zMD3npeNg6GhsLs5Srwo9r0K64XdUkrFtclvzXD0vySa1FXiimg0Q5jA3Y2AQde6zYN8/TKLe0zf1XEqeO5xik0OP5eGrxGGzkHktjLovLZfpxAAHz7LmTjyllOFa8eTmFmQrwFZa/DgoJeQ46TqFfjNR0Z+ZaN/yatkcSyPrW6Z5ss+mW+zHTX18Df8P5nDkM8bGlkckTiWE71pwIH22nUY/6MW3tneizf2qSXCa8D6MF4h9UZQBAEAQHyT8VI3y8849HG0ue7wwGgef/AFV6eG0qJ7+uDDkrdsT61peXo3EPLwPs4y3Xi7SSQva33IICtqko2Rb95RkwlZTKMfFpnA8YzlfACzXv05RMZN9TWjqHYDpO9em/uvYy8aeS1OuXB810/NrwlKu2PPv/AIM5G7/ankFIUK8gZH0glwGwOrZJ15JVX9kol3vl/wDQuu+35UPRRelr9ybme/4g0tesSqo/Ay+Zpy/zSHyOj5d/65e/cH9QsOF+Ij5nq9S/CT8iF+H/AG4+N/4r/wDRW9R/vvyRm6L+F+bKm3/9Ji92/wCWtMPy9/XtMdn5vH69hBOTixHNbtudj3sEj26Zrff3VzpldiRhEzPJjjdQnZJccknkPLIsvRNDH15w6YgOLwASAd6ABO1XjYMqZ+ksfgW53VI5NfoaU+TfNYSzW4fSiawufBIZZmDuR1b/AKbUcfJhLKlJ+D4JZeFZDAhFeK5fzPXFczxtPGwwGnMx8bACIw3pJA897Hn7KN3TrpT3veyzH6xj1VKLi9o04Uya/wAhuZXwiyBwf3+W3EHW1LOca6I1b20R6UpW5U8jWk9neryD6MIAgCAICBJh6UuYjy0sQfcih8KN7u/Q3ZJ19TvzU++Xb2+wj2Lu7ieoEjGkBFtY6ncINqrDNr/EYCpxsnD1Xopsx6rfXimb1qdao3prQRQt9I2ALkpynzJ7JV1QrWoLRk1IHWBYMMZmA0JOkdQ+6d0ktb4O+jg5dzXJvNDHNG6OVgexw0WuGwVxNrlHZRUlpiKGOGMRwsbGweTWjQCNtvbOxiorSRoKlcWDY8GPxz28TpHV/Fd7nrW+CPo4d3drk4XG1YrfPb0U8LZotyFzXtDh8tbXrW2OOFHT0z5yiqNnU5qS2uTtamMo03dVWnBC71jjAK8udtk/Wk2fQV41NXMIpErQ1pVlxBfh8bNJ4slCq9/n1GJpKsV1qWlJmeWJjyl3OC35E2KJkTAyNoa0eTWjQCg23yy9RUVpG64dCAIAgCAIAgCAE6QFRe5PhKFh9e3kq8csf/caXb6P3teX3VkapyW0iDsinpsmyZCnFT+MktQtqlocJ3PAYQfI78lDtlvWuSXctbK2vy/j1mxHBDlqzpJD0x/q0Hn0BPYlWOixLeiCtg/aWV/I08bWdZv2Yq8DTovkdob9FCMXJ6SJykorbI+Nz2KysskWPuxTSxjb4wdOaPUtPfS7OuUFuSOKcZeDPC5yLBY62a9nI1IrTjoxBwMhP1A7rqrslHeuCO4RfxPS/wAixGOsmtcvxMna3qdGNuc0epA3oe65GucltI67Irhs0v5GrdwE1qllIYq8relt1hDms2enY+vft9UUXGemuQ5Jx2may5PDccgrUbNyOsBHqGN5LnOaO2/mT7rqhOzlId0YcMm4vLY/LROlxtuKyxp6XGN2+k+h9FGUJQepI7GSl4MmqJIIAgCAIAgCAICNkZXQY+zNGNvjic9o9SASF2K20mcl4HJcSyNirxui2Lj2RmM0DZpZ2GHU8jx1Ok7v2eoknutFsE5v737lNcvup68SCKtiGiYLOPkp03cgryVK83Qelji0uGmkjXX1n7qe13bT2+1nNcfM63lNeKxxrJxTsa9nwkh0R5ENJBWaptTTLZxTi0znPjJpM7iXy4+zkXV8UyeNsRZ+iR50XnqcBvTdA/LZ9Vf2rtlp65K98rj2EnKS38hkMXZg4/fgs1bTT48rotCJ36ZAdPJI6TvXqAuRUYxaclpiTbaaRY8VY0PzLg0Bxyc2yB3Pkq7fCPkSguX5nnwKNruOQ23f+RckknsPPm57nne/b9n6ALuR/c17EKvV37yjy7WxVeZxRgNjFys4NHYAuZCSfue6th41v4P92Qf+7zX8HQ28xbdkpqGGxzLc8DW/ESyz+DHGSNhuwCS7XfQHuVQoLt7pMm5Peooq8f8AmLedQTZCjTpyWKErXmtYMvjdDmFpdtjdEdR15+ZVku30Woven7fmcXd6TlHZrOXBAEAQBAEAQBAayND2FrhsEaIQ4znKmGzeJjNTEZKoaDd+BDbruc6BvyaHNcOpo+Wxv6q5zhLmS5+BWoSjwmSJ8RkLlCpFfvQy2ILkdl0scHQ0hrt9Ib1H5dtkqKmoybS40S7W0kyzyVV13HW6rXdBnhfGHEb6eppG/wCahF6aZJra0U9nj1jw8bPj7wq5GjB4DZjH1xys0NtezY2NtBGjsfxVisXKktpkHB6WvEkVK3ITcifev0Phmb64oKruqTsdfqc/9PfR8iknXrhPfmdSnvlnvica+h8b1Sh/xFp8403XSHa7fyUJy7tCMdbK78iyVKWb8hy8VOtLI6U17FPx2se47cWEPaRskkg77kqz0sZL78dvzOKDT4ZT4rGWMqzlNOTINnkmuwt+L8INa4sjjJAaD8tdPn8lZOaj2NLXD/krjFvuWy9s4e/DlJ8hhrkEJshpsV7MJex7mjpDgQQWnWgfMHQVSnFx1JeBZ2yT3Fm+OxF0Zb80y1yOxYbEYYY4IvDjiaSC7zJLiSB3+nkuSnHt7YoKL33MvFWWBAEAQBAEAQBAEAQBAEAQBAYI2EBT3OLYS7Zls2cfG+aY7kdsjrOtd9Hv2AVkbZxWkyDri/FFjTp1qNdlanDHBBGNMjjaGtb9goNuT2ySSXCJC4dCAIAgCAIAgCAIAgCAIAgCAIAgCAIAgCAIAgCAIAgCAIAgCAIAgCAIAgCAIAgCAIAgCAIAgCAIAgCAIAgCAIAgCAIAgCAIAgCAIAgCAIAgCAIAgCAIAgCAIAgCAIAgCAIAgCAIAgCAIAgCAIAgCAIAgCAIAgCAIAgCAID/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02837" y="139464"/>
            <a:ext cx="4241270" cy="914286"/>
          </a:xfrm>
          <a:prstGeom prst="rect">
            <a:avLst/>
          </a:prstGeom>
        </p:spPr>
      </p:pic>
    </p:spTree>
    <p:extLst>
      <p:ext uri="{BB962C8B-B14F-4D97-AF65-F5344CB8AC3E}">
        <p14:creationId xmlns:p14="http://schemas.microsoft.com/office/powerpoint/2010/main" val="37010432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7017" y="705394"/>
            <a:ext cx="10907485" cy="5878285"/>
          </a:xfrm>
        </p:spPr>
        <p:txBody>
          <a:bodyPr>
            <a:normAutofit/>
          </a:bodyPr>
          <a:lstStyle/>
          <a:p>
            <a:pPr marL="0" indent="0" algn="just">
              <a:lnSpc>
                <a:spcPct val="115000"/>
              </a:lnSpc>
              <a:spcAft>
                <a:spcPts val="800"/>
              </a:spcAft>
              <a:buNone/>
              <a:tabLst>
                <a:tab pos="1530350" algn="l"/>
              </a:tabLst>
            </a:pPr>
            <a:endParaRPr lang="es-AR" b="1" u="sng" dirty="0" smtClean="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15000"/>
              </a:lnSpc>
              <a:spcAft>
                <a:spcPts val="800"/>
              </a:spcAft>
              <a:buNone/>
              <a:tabLst>
                <a:tab pos="1530350" algn="l"/>
              </a:tabLst>
            </a:pPr>
            <a:r>
              <a:rPr lang="es-AR" b="1" u="sng" dirty="0" smtClean="0">
                <a:latin typeface="Calibri" panose="020F0502020204030204" pitchFamily="34" charset="0"/>
                <a:ea typeface="Calibri" panose="020F0502020204030204" pitchFamily="34" charset="0"/>
                <a:cs typeface="Calibri" panose="020F0502020204030204" pitchFamily="34" charset="0"/>
              </a:rPr>
              <a:t>Facturación y Pago</a:t>
            </a:r>
            <a:r>
              <a:rPr lang="es-AR" b="1" dirty="0" smtClean="0">
                <a:latin typeface="Calibri" panose="020F0502020204030204" pitchFamily="34" charset="0"/>
                <a:ea typeface="Calibri" panose="020F0502020204030204" pitchFamily="34" charset="0"/>
                <a:cs typeface="Calibri" panose="020F0502020204030204" pitchFamily="34" charset="0"/>
              </a:rPr>
              <a:t>:</a:t>
            </a:r>
            <a:r>
              <a:rPr lang="es-AR" dirty="0" smtClean="0">
                <a:latin typeface="Calibri" panose="020F0502020204030204" pitchFamily="34" charset="0"/>
                <a:ea typeface="Calibri" panose="020F0502020204030204" pitchFamily="34" charset="0"/>
                <a:cs typeface="Calibri" panose="020F0502020204030204" pitchFamily="34" charset="0"/>
              </a:rPr>
              <a:t> 30 días fin del suministro.</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800"/>
              </a:spcAft>
              <a:buClr>
                <a:srgbClr val="5FCBEF"/>
              </a:buClr>
              <a:buNone/>
            </a:pPr>
            <a:r>
              <a:rPr lang="es-AR" b="1" u="sng" dirty="0" smtClean="0">
                <a:latin typeface="Calibri" panose="020F0502020204030204" pitchFamily="34" charset="0"/>
                <a:ea typeface="Calibri" panose="020F0502020204030204" pitchFamily="34" charset="0"/>
                <a:cs typeface="Calibri" panose="020F0502020204030204" pitchFamily="34" charset="0"/>
              </a:rPr>
              <a:t>Cláusula </a:t>
            </a:r>
            <a:r>
              <a:rPr lang="es-AR" b="1" u="sng" dirty="0">
                <a:latin typeface="Calibri" panose="020F0502020204030204" pitchFamily="34" charset="0"/>
                <a:ea typeface="Calibri" panose="020F0502020204030204" pitchFamily="34" charset="0"/>
                <a:cs typeface="Calibri" panose="020F0502020204030204" pitchFamily="34" charset="0"/>
              </a:rPr>
              <a:t>de salida</a:t>
            </a:r>
            <a:r>
              <a:rPr lang="es-AR" b="1" dirty="0">
                <a:latin typeface="Calibri" panose="020F0502020204030204" pitchFamily="34" charset="0"/>
                <a:ea typeface="Calibri" panose="020F0502020204030204" pitchFamily="34" charset="0"/>
                <a:cs typeface="Calibri" panose="020F0502020204030204" pitchFamily="34" charset="0"/>
              </a:rPr>
              <a:t>: </a:t>
            </a:r>
            <a:r>
              <a:rPr lang="es-AR" dirty="0" smtClean="0">
                <a:latin typeface="Calibri" panose="020F0502020204030204" pitchFamily="34" charset="0"/>
                <a:ea typeface="Calibri" panose="020F0502020204030204" pitchFamily="34" charset="0"/>
                <a:cs typeface="Calibri" panose="020F0502020204030204" pitchFamily="34" charset="0"/>
              </a:rPr>
              <a:t>Sólo a favor del Comercializador, </a:t>
            </a:r>
            <a:r>
              <a:rPr lang="es-AR" dirty="0">
                <a:latin typeface="Calibri" panose="020F0502020204030204" pitchFamily="34" charset="0"/>
                <a:ea typeface="Calibri" panose="020F0502020204030204" pitchFamily="34" charset="0"/>
                <a:cs typeface="Calibri" panose="020F0502020204030204" pitchFamily="34" charset="0"/>
              </a:rPr>
              <a:t>í</a:t>
            </a:r>
            <a:r>
              <a:rPr lang="es-AR" dirty="0" smtClean="0">
                <a:latin typeface="Calibri" panose="020F0502020204030204" pitchFamily="34" charset="0"/>
                <a:ea typeface="Calibri" panose="020F0502020204030204" pitchFamily="34" charset="0"/>
                <a:cs typeface="Calibri" panose="020F0502020204030204" pitchFamily="34" charset="0"/>
              </a:rPr>
              <a:t>dem </a:t>
            </a:r>
            <a:r>
              <a:rPr lang="es-AR" dirty="0">
                <a:latin typeface="Calibri" panose="020F0502020204030204" pitchFamily="34" charset="0"/>
                <a:ea typeface="Calibri" panose="020F0502020204030204" pitchFamily="34" charset="0"/>
                <a:cs typeface="Calibri" panose="020F0502020204030204" pitchFamily="34" charset="0"/>
              </a:rPr>
              <a:t>YPF.</a:t>
            </a:r>
          </a:p>
          <a:p>
            <a:pPr marL="0" indent="0">
              <a:buNone/>
            </a:pPr>
            <a:endParaRPr lang="en-US" dirty="0"/>
          </a:p>
        </p:txBody>
      </p:sp>
    </p:spTree>
    <p:extLst>
      <p:ext uri="{BB962C8B-B14F-4D97-AF65-F5344CB8AC3E}">
        <p14:creationId xmlns:p14="http://schemas.microsoft.com/office/powerpoint/2010/main" val="30052999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7017" y="1492370"/>
            <a:ext cx="10907485" cy="5091309"/>
          </a:xfrm>
        </p:spPr>
        <p:txBody>
          <a:bodyPr>
            <a:normAutofit/>
          </a:bodyPr>
          <a:lstStyle/>
          <a:p>
            <a:pPr lvl="0"/>
            <a:r>
              <a:rPr lang="es-AR" b="1" u="sng" dirty="0">
                <a:latin typeface="Calibri" panose="020F0502020204030204" pitchFamily="34" charset="0"/>
                <a:cs typeface="Calibri" panose="020F0502020204030204" pitchFamily="34" charset="0"/>
              </a:rPr>
              <a:t>Plazo del </a:t>
            </a:r>
            <a:r>
              <a:rPr lang="es-AR" b="1" u="sng" dirty="0" smtClean="0">
                <a:latin typeface="Calibri" panose="020F0502020204030204" pitchFamily="34" charset="0"/>
                <a:cs typeface="Calibri" panose="020F0502020204030204" pitchFamily="34" charset="0"/>
              </a:rPr>
              <a:t>CONTRATO</a:t>
            </a:r>
            <a:r>
              <a:rPr lang="es-AR" b="1" dirty="0" smtClean="0">
                <a:latin typeface="Calibri" panose="020F0502020204030204" pitchFamily="34" charset="0"/>
                <a:cs typeface="Calibri" panose="020F0502020204030204" pitchFamily="34" charset="0"/>
              </a:rPr>
              <a:t>: </a:t>
            </a:r>
            <a:r>
              <a:rPr lang="es-AR" dirty="0">
                <a:latin typeface="Calibri" panose="020F0502020204030204" pitchFamily="34" charset="0"/>
                <a:cs typeface="Calibri" panose="020F0502020204030204" pitchFamily="34" charset="0"/>
              </a:rPr>
              <a:t>A </a:t>
            </a:r>
            <a:r>
              <a:rPr lang="es-AR" dirty="0" smtClean="0">
                <a:latin typeface="Calibri" panose="020F0502020204030204" pitchFamily="34" charset="0"/>
                <a:cs typeface="Calibri" panose="020F0502020204030204" pitchFamily="34" charset="0"/>
              </a:rPr>
              <a:t>DEFINIR. Se trabaja con los productores de gas en una oferta superadora a la de YPF a un plazo de 3 años.</a:t>
            </a:r>
            <a:endParaRPr lang="es-AR" dirty="0">
              <a:latin typeface="Calibri" panose="020F0502020204030204" pitchFamily="34" charset="0"/>
              <a:cs typeface="Calibri" panose="020F0502020204030204" pitchFamily="34" charset="0"/>
            </a:endParaRPr>
          </a:p>
          <a:p>
            <a:r>
              <a:rPr lang="es-MX" dirty="0">
                <a:latin typeface="Calibri" panose="020F0502020204030204" pitchFamily="34" charset="0"/>
                <a:cs typeface="Calibri" panose="020F0502020204030204" pitchFamily="34" charset="0"/>
              </a:rPr>
              <a:t> </a:t>
            </a:r>
            <a:endParaRPr lang="es-AR" dirty="0">
              <a:latin typeface="Calibri" panose="020F0502020204030204" pitchFamily="34" charset="0"/>
              <a:cs typeface="Calibri" panose="020F0502020204030204" pitchFamily="34" charset="0"/>
            </a:endParaRPr>
          </a:p>
          <a:p>
            <a:pPr lvl="0"/>
            <a:r>
              <a:rPr lang="es-AR" b="1" u="sng" dirty="0">
                <a:latin typeface="Calibri" panose="020F0502020204030204" pitchFamily="34" charset="0"/>
                <a:cs typeface="Calibri" panose="020F0502020204030204" pitchFamily="34" charset="0"/>
              </a:rPr>
              <a:t>Condiciones de Pago</a:t>
            </a:r>
            <a:r>
              <a:rPr lang="es-AR" b="1" dirty="0">
                <a:latin typeface="Calibri" panose="020F0502020204030204" pitchFamily="34" charset="0"/>
                <a:cs typeface="Calibri" panose="020F0502020204030204" pitchFamily="34" charset="0"/>
              </a:rPr>
              <a:t>: </a:t>
            </a:r>
            <a:r>
              <a:rPr lang="es-AR" dirty="0">
                <a:latin typeface="Calibri" panose="020F0502020204030204" pitchFamily="34" charset="0"/>
                <a:cs typeface="Calibri" panose="020F0502020204030204" pitchFamily="34" charset="0"/>
              </a:rPr>
              <a:t>Mismas condiciones que el contrato actual.</a:t>
            </a:r>
          </a:p>
          <a:p>
            <a:r>
              <a:rPr lang="es-MX" dirty="0">
                <a:latin typeface="Calibri" panose="020F0502020204030204" pitchFamily="34" charset="0"/>
                <a:cs typeface="Calibri" panose="020F0502020204030204" pitchFamily="34" charset="0"/>
              </a:rPr>
              <a:t> </a:t>
            </a:r>
            <a:endParaRPr lang="es-AR" dirty="0">
              <a:latin typeface="Calibri" panose="020F0502020204030204" pitchFamily="34" charset="0"/>
              <a:cs typeface="Calibri" panose="020F0502020204030204" pitchFamily="34" charset="0"/>
            </a:endParaRPr>
          </a:p>
          <a:p>
            <a:r>
              <a:rPr lang="es-AR" b="1" u="sng" dirty="0" smtClean="0">
                <a:latin typeface="Calibri" panose="020F0502020204030204" pitchFamily="34" charset="0"/>
                <a:cs typeface="Calibri" panose="020F0502020204030204" pitchFamily="34" charset="0"/>
              </a:rPr>
              <a:t>FACTURACIÓN Y PAGO:</a:t>
            </a:r>
            <a:endParaRPr lang="es-AR" u="sng" dirty="0">
              <a:latin typeface="Calibri" panose="020F0502020204030204" pitchFamily="34" charset="0"/>
              <a:cs typeface="Calibri" panose="020F0502020204030204" pitchFamily="34" charset="0"/>
            </a:endParaRPr>
          </a:p>
          <a:p>
            <a:r>
              <a:rPr lang="es-AR" dirty="0" smtClean="0">
                <a:latin typeface="Calibri" panose="020F0502020204030204" pitchFamily="34" charset="0"/>
                <a:cs typeface="Calibri" panose="020F0502020204030204" pitchFamily="34" charset="0"/>
              </a:rPr>
              <a:t>El </a:t>
            </a:r>
            <a:r>
              <a:rPr lang="es-AR" dirty="0">
                <a:latin typeface="Calibri" panose="020F0502020204030204" pitchFamily="34" charset="0"/>
                <a:cs typeface="Calibri" panose="020F0502020204030204" pitchFamily="34" charset="0"/>
              </a:rPr>
              <a:t>COMERCIALIZADOR liquidará y facturará al COMPRADOR el gas consumido más el correspondiente gas retenido, con los impuestos que correspondieran incluyendo el Fondo Fiduciario para Subsidios de Consumos Residenciales de Gas Natural y Gas Licuado (Ley N° 25.565 artículo 75), durante los primeros 15 días del mes  posterior al de entrega, debiendo efectuarse el correspondiente pago antes del día 25 del mismo mes en la cuenta que el COMERCIALIZADOR le indique. </a:t>
            </a:r>
            <a:endParaRPr lang="es-AR" dirty="0" smtClean="0">
              <a:latin typeface="Calibri" panose="020F0502020204030204" pitchFamily="34" charset="0"/>
              <a:cs typeface="Calibri" panose="020F0502020204030204" pitchFamily="34" charset="0"/>
            </a:endParaRPr>
          </a:p>
          <a:p>
            <a:endParaRPr lang="es-AR" dirty="0" smtClean="0">
              <a:latin typeface="Calibri" panose="020F0502020204030204" pitchFamily="34" charset="0"/>
              <a:cs typeface="Calibri" panose="020F0502020204030204" pitchFamily="34" charset="0"/>
            </a:endParaRPr>
          </a:p>
          <a:p>
            <a:r>
              <a:rPr lang="es-AR" b="1" u="sng" dirty="0" smtClean="0">
                <a:latin typeface="Calibri" panose="020F0502020204030204" pitchFamily="34" charset="0"/>
                <a:cs typeface="Calibri" panose="020F0502020204030204" pitchFamily="34" charset="0"/>
              </a:rPr>
              <a:t>Puntos Entrega</a:t>
            </a:r>
            <a:r>
              <a:rPr lang="es-AR" b="1" dirty="0" smtClean="0">
                <a:latin typeface="Calibri" panose="020F0502020204030204" pitchFamily="34" charset="0"/>
                <a:cs typeface="Calibri" panose="020F0502020204030204" pitchFamily="34" charset="0"/>
              </a:rPr>
              <a:t>: </a:t>
            </a:r>
            <a:r>
              <a:rPr lang="es-AR" dirty="0" smtClean="0">
                <a:latin typeface="Calibri" panose="020F0502020204030204" pitchFamily="34" charset="0"/>
                <a:cs typeface="Calibri" panose="020F0502020204030204" pitchFamily="34" charset="0"/>
              </a:rPr>
              <a:t>Se </a:t>
            </a:r>
            <a:r>
              <a:rPr lang="es-AR" dirty="0">
                <a:latin typeface="Calibri" panose="020F0502020204030204" pitchFamily="34" charset="0"/>
                <a:cs typeface="Calibri" panose="020F0502020204030204" pitchFamily="34" charset="0"/>
              </a:rPr>
              <a:t>g</a:t>
            </a:r>
            <a:r>
              <a:rPr lang="es-AR" dirty="0" smtClean="0">
                <a:latin typeface="Calibri" panose="020F0502020204030204" pitchFamily="34" charset="0"/>
                <a:cs typeface="Calibri" panose="020F0502020204030204" pitchFamily="34" charset="0"/>
              </a:rPr>
              <a:t>arantiza </a:t>
            </a:r>
            <a:r>
              <a:rPr lang="es-AR" dirty="0">
                <a:latin typeface="Calibri" panose="020F0502020204030204" pitchFamily="34" charset="0"/>
                <a:cs typeface="Calibri" panose="020F0502020204030204" pitchFamily="34" charset="0"/>
              </a:rPr>
              <a:t>el </a:t>
            </a:r>
            <a:r>
              <a:rPr lang="es-AR" dirty="0" err="1">
                <a:latin typeface="Calibri" panose="020F0502020204030204" pitchFamily="34" charset="0"/>
                <a:cs typeface="Calibri" panose="020F0502020204030204" pitchFamily="34" charset="0"/>
              </a:rPr>
              <a:t>Mix</a:t>
            </a:r>
            <a:r>
              <a:rPr lang="es-AR" dirty="0">
                <a:latin typeface="Calibri" panose="020F0502020204030204" pitchFamily="34" charset="0"/>
                <a:cs typeface="Calibri" panose="020F0502020204030204" pitchFamily="34" charset="0"/>
              </a:rPr>
              <a:t> de la distribuidora</a:t>
            </a:r>
          </a:p>
          <a:p>
            <a:pPr marL="0" indent="0" algn="just">
              <a:lnSpc>
                <a:spcPct val="115000"/>
              </a:lnSpc>
              <a:spcAft>
                <a:spcPts val="800"/>
              </a:spcAft>
              <a:buNone/>
              <a:tabLst>
                <a:tab pos="1530350" algn="l"/>
              </a:tabLst>
            </a:pPr>
            <a:endParaRPr lang="es-AR" b="1" u="sng" dirty="0" smtClean="0">
              <a:latin typeface="Calibri" panose="020F0502020204030204" pitchFamily="34" charset="0"/>
              <a:ea typeface="Calibri" panose="020F0502020204030204" pitchFamily="34" charset="0"/>
              <a:cs typeface="Calibri" panose="020F0502020204030204" pitchFamily="34" charset="0"/>
            </a:endParaRPr>
          </a:p>
        </p:txBody>
      </p:sp>
      <p:pic>
        <p:nvPicPr>
          <p:cNvPr id="1027" name="Imagen 2" descr="cid:image001.jpg@01D72565.BF235F50"/>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4458634" y="166128"/>
            <a:ext cx="2308225"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0"/>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AR" altLang="es-AR"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altLang="es-A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103386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16665" y="552994"/>
            <a:ext cx="10907485" cy="5878285"/>
          </a:xfrm>
        </p:spPr>
        <p:txBody>
          <a:bodyPr>
            <a:normAutofit/>
          </a:bodyPr>
          <a:lstStyle/>
          <a:p>
            <a:pPr lvl="0"/>
            <a:r>
              <a:rPr lang="es-AR" b="1" u="sng" dirty="0">
                <a:latin typeface="Calibri" panose="020F0502020204030204" pitchFamily="34" charset="0"/>
                <a:cs typeface="Calibri" panose="020F0502020204030204" pitchFamily="34" charset="0"/>
              </a:rPr>
              <a:t>Periodo </a:t>
            </a:r>
            <a:r>
              <a:rPr lang="es-AR" b="1" u="sng" dirty="0" smtClean="0">
                <a:latin typeface="Calibri" panose="020F0502020204030204" pitchFamily="34" charset="0"/>
                <a:cs typeface="Calibri" panose="020F0502020204030204" pitchFamily="34" charset="0"/>
              </a:rPr>
              <a:t>Alícuota</a:t>
            </a:r>
            <a:r>
              <a:rPr lang="es-AR" b="1" dirty="0" smtClean="0">
                <a:latin typeface="Calibri" panose="020F0502020204030204" pitchFamily="34" charset="0"/>
                <a:cs typeface="Calibri" panose="020F0502020204030204" pitchFamily="34" charset="0"/>
              </a:rPr>
              <a:t>:</a:t>
            </a:r>
            <a:r>
              <a:rPr lang="es-AR" dirty="0" smtClean="0">
                <a:latin typeface="Calibri" panose="020F0502020204030204" pitchFamily="34" charset="0"/>
                <a:cs typeface="Calibri" panose="020F0502020204030204" pitchFamily="34" charset="0"/>
              </a:rPr>
              <a:t> 01/05/21 </a:t>
            </a:r>
            <a:r>
              <a:rPr lang="es-AR" dirty="0">
                <a:latin typeface="Calibri" panose="020F0502020204030204" pitchFamily="34" charset="0"/>
                <a:cs typeface="Calibri" panose="020F0502020204030204" pitchFamily="34" charset="0"/>
              </a:rPr>
              <a:t>a 31/07/21 13,5</a:t>
            </a:r>
            <a:r>
              <a:rPr lang="es-AR" dirty="0" smtClean="0">
                <a:latin typeface="Calibri" panose="020F0502020204030204" pitchFamily="34" charset="0"/>
                <a:cs typeface="Calibri" panose="020F0502020204030204" pitchFamily="34" charset="0"/>
              </a:rPr>
              <a:t>%, 01/08/21 </a:t>
            </a:r>
            <a:r>
              <a:rPr lang="es-AR" dirty="0">
                <a:latin typeface="Calibri" panose="020F0502020204030204" pitchFamily="34" charset="0"/>
                <a:cs typeface="Calibri" panose="020F0502020204030204" pitchFamily="34" charset="0"/>
              </a:rPr>
              <a:t>a 31/10/21 14,0</a:t>
            </a:r>
            <a:r>
              <a:rPr lang="es-AR" dirty="0" smtClean="0">
                <a:latin typeface="Calibri" panose="020F0502020204030204" pitchFamily="34" charset="0"/>
                <a:cs typeface="Calibri" panose="020F0502020204030204" pitchFamily="34" charset="0"/>
              </a:rPr>
              <a:t>%, 01/11/21 </a:t>
            </a:r>
            <a:r>
              <a:rPr lang="es-AR" dirty="0">
                <a:latin typeface="Calibri" panose="020F0502020204030204" pitchFamily="34" charset="0"/>
                <a:cs typeface="Calibri" panose="020F0502020204030204" pitchFamily="34" charset="0"/>
              </a:rPr>
              <a:t>a 31/01/22 14,5</a:t>
            </a:r>
            <a:r>
              <a:rPr lang="es-AR" dirty="0" smtClean="0">
                <a:latin typeface="Calibri" panose="020F0502020204030204" pitchFamily="34" charset="0"/>
                <a:cs typeface="Calibri" panose="020F0502020204030204" pitchFamily="34" charset="0"/>
              </a:rPr>
              <a:t>%, 01/02/22 </a:t>
            </a:r>
            <a:r>
              <a:rPr lang="es-AR" dirty="0">
                <a:latin typeface="Calibri" panose="020F0502020204030204" pitchFamily="34" charset="0"/>
                <a:cs typeface="Calibri" panose="020F0502020204030204" pitchFamily="34" charset="0"/>
              </a:rPr>
              <a:t>a 30/04/22 15,0</a:t>
            </a:r>
            <a:r>
              <a:rPr lang="es-AR" dirty="0" smtClean="0">
                <a:latin typeface="Calibri" panose="020F0502020204030204" pitchFamily="34" charset="0"/>
                <a:cs typeface="Calibri" panose="020F0502020204030204" pitchFamily="34" charset="0"/>
              </a:rPr>
              <a:t>%, 01/05/22 </a:t>
            </a:r>
            <a:r>
              <a:rPr lang="es-AR" dirty="0">
                <a:latin typeface="Calibri" panose="020F0502020204030204" pitchFamily="34" charset="0"/>
                <a:cs typeface="Calibri" panose="020F0502020204030204" pitchFamily="34" charset="0"/>
              </a:rPr>
              <a:t>a 31/07/22 15,5</a:t>
            </a:r>
            <a:r>
              <a:rPr lang="es-AR" dirty="0" smtClean="0">
                <a:latin typeface="Calibri" panose="020F0502020204030204" pitchFamily="34" charset="0"/>
                <a:cs typeface="Calibri" panose="020F0502020204030204" pitchFamily="34" charset="0"/>
              </a:rPr>
              <a:t>%, 01/08/22 </a:t>
            </a:r>
            <a:r>
              <a:rPr lang="es-AR" dirty="0">
                <a:latin typeface="Calibri" panose="020F0502020204030204" pitchFamily="34" charset="0"/>
                <a:cs typeface="Calibri" panose="020F0502020204030204" pitchFamily="34" charset="0"/>
              </a:rPr>
              <a:t>a 31/10/22 15,5</a:t>
            </a:r>
            <a:r>
              <a:rPr lang="es-AR" dirty="0" smtClean="0">
                <a:latin typeface="Calibri" panose="020F0502020204030204" pitchFamily="34" charset="0"/>
                <a:cs typeface="Calibri" panose="020F0502020204030204" pitchFamily="34" charset="0"/>
              </a:rPr>
              <a:t>%, 01/11/22 </a:t>
            </a:r>
            <a:r>
              <a:rPr lang="es-AR" dirty="0">
                <a:latin typeface="Calibri" panose="020F0502020204030204" pitchFamily="34" charset="0"/>
                <a:cs typeface="Calibri" panose="020F0502020204030204" pitchFamily="34" charset="0"/>
              </a:rPr>
              <a:t>a 31/01/23 15,5</a:t>
            </a:r>
            <a:r>
              <a:rPr lang="es-AR" dirty="0" smtClean="0">
                <a:latin typeface="Calibri" panose="020F0502020204030204" pitchFamily="34" charset="0"/>
                <a:cs typeface="Calibri" panose="020F0502020204030204" pitchFamily="34" charset="0"/>
              </a:rPr>
              <a:t>%, 01/02/23 </a:t>
            </a:r>
            <a:r>
              <a:rPr lang="es-AR" dirty="0">
                <a:latin typeface="Calibri" panose="020F0502020204030204" pitchFamily="34" charset="0"/>
                <a:cs typeface="Calibri" panose="020F0502020204030204" pitchFamily="34" charset="0"/>
              </a:rPr>
              <a:t>a 30/04/23 15,5</a:t>
            </a:r>
            <a:r>
              <a:rPr lang="es-AR" dirty="0" smtClean="0">
                <a:latin typeface="Calibri" panose="020F0502020204030204" pitchFamily="34" charset="0"/>
                <a:cs typeface="Calibri" panose="020F0502020204030204" pitchFamily="34" charset="0"/>
              </a:rPr>
              <a:t>%, 01/05/23 </a:t>
            </a:r>
            <a:r>
              <a:rPr lang="es-AR" dirty="0">
                <a:latin typeface="Calibri" panose="020F0502020204030204" pitchFamily="34" charset="0"/>
                <a:cs typeface="Calibri" panose="020F0502020204030204" pitchFamily="34" charset="0"/>
              </a:rPr>
              <a:t>a 31/07/23 15,5</a:t>
            </a:r>
            <a:r>
              <a:rPr lang="es-AR" dirty="0" smtClean="0">
                <a:latin typeface="Calibri" panose="020F0502020204030204" pitchFamily="34" charset="0"/>
                <a:cs typeface="Calibri" panose="020F0502020204030204" pitchFamily="34" charset="0"/>
              </a:rPr>
              <a:t>%, 01/08/23 </a:t>
            </a:r>
            <a:r>
              <a:rPr lang="es-AR" dirty="0">
                <a:latin typeface="Calibri" panose="020F0502020204030204" pitchFamily="34" charset="0"/>
                <a:cs typeface="Calibri" panose="020F0502020204030204" pitchFamily="34" charset="0"/>
              </a:rPr>
              <a:t>a 31/10/23 15,5</a:t>
            </a:r>
            <a:r>
              <a:rPr lang="es-AR" dirty="0" smtClean="0">
                <a:latin typeface="Calibri" panose="020F0502020204030204" pitchFamily="34" charset="0"/>
                <a:cs typeface="Calibri" panose="020F0502020204030204" pitchFamily="34" charset="0"/>
              </a:rPr>
              <a:t>%, 01/11/23 </a:t>
            </a:r>
            <a:r>
              <a:rPr lang="es-AR" dirty="0">
                <a:latin typeface="Calibri" panose="020F0502020204030204" pitchFamily="34" charset="0"/>
                <a:cs typeface="Calibri" panose="020F0502020204030204" pitchFamily="34" charset="0"/>
              </a:rPr>
              <a:t>a </a:t>
            </a:r>
            <a:r>
              <a:rPr lang="es-AR" dirty="0" smtClean="0">
                <a:latin typeface="Calibri" panose="020F0502020204030204" pitchFamily="34" charset="0"/>
                <a:cs typeface="Calibri" panose="020F0502020204030204" pitchFamily="34" charset="0"/>
              </a:rPr>
              <a:t>31/01/24 </a:t>
            </a:r>
            <a:r>
              <a:rPr lang="es-AR" dirty="0">
                <a:latin typeface="Calibri" panose="020F0502020204030204" pitchFamily="34" charset="0"/>
                <a:cs typeface="Calibri" panose="020F0502020204030204" pitchFamily="34" charset="0"/>
              </a:rPr>
              <a:t>15,5</a:t>
            </a:r>
            <a:r>
              <a:rPr lang="es-AR" dirty="0" smtClean="0">
                <a:latin typeface="Calibri" panose="020F0502020204030204" pitchFamily="34" charset="0"/>
                <a:cs typeface="Calibri" panose="020F0502020204030204" pitchFamily="34" charset="0"/>
              </a:rPr>
              <a:t>%, 01/02/24 </a:t>
            </a:r>
            <a:r>
              <a:rPr lang="es-AR" dirty="0">
                <a:latin typeface="Calibri" panose="020F0502020204030204" pitchFamily="34" charset="0"/>
                <a:cs typeface="Calibri" panose="020F0502020204030204" pitchFamily="34" charset="0"/>
              </a:rPr>
              <a:t>a 30/04/24 15,5</a:t>
            </a:r>
            <a:r>
              <a:rPr lang="es-AR" dirty="0" smtClean="0">
                <a:latin typeface="Calibri" panose="020F0502020204030204" pitchFamily="34" charset="0"/>
                <a:cs typeface="Calibri" panose="020F0502020204030204" pitchFamily="34" charset="0"/>
              </a:rPr>
              <a:t>%.</a:t>
            </a:r>
          </a:p>
          <a:p>
            <a:pPr lvl="0"/>
            <a:endParaRPr lang="es-AR" dirty="0" smtClean="0">
              <a:latin typeface="Calibri" panose="020F0502020204030204" pitchFamily="34" charset="0"/>
              <a:cs typeface="Calibri" panose="020F0502020204030204" pitchFamily="34" charset="0"/>
            </a:endParaRPr>
          </a:p>
          <a:p>
            <a:pPr lvl="0"/>
            <a:r>
              <a:rPr lang="es-AR" b="1" u="sng" dirty="0" smtClean="0">
                <a:latin typeface="Calibri" panose="020F0502020204030204" pitchFamily="34" charset="0"/>
                <a:cs typeface="Calibri" panose="020F0502020204030204" pitchFamily="34" charset="0"/>
              </a:rPr>
              <a:t>Precios</a:t>
            </a:r>
            <a:r>
              <a:rPr lang="es-AR" b="1" dirty="0" smtClean="0">
                <a:latin typeface="Calibri" panose="020F0502020204030204" pitchFamily="34" charset="0"/>
                <a:cs typeface="Calibri" panose="020F0502020204030204" pitchFamily="34" charset="0"/>
              </a:rPr>
              <a:t>: </a:t>
            </a:r>
            <a:r>
              <a:rPr lang="es-AR" dirty="0" smtClean="0">
                <a:latin typeface="Calibri" panose="020F0502020204030204" pitchFamily="34" charset="0"/>
                <a:cs typeface="Calibri" panose="020F0502020204030204" pitchFamily="34" charset="0"/>
              </a:rPr>
              <a:t>Referencia de precios</a:t>
            </a:r>
          </a:p>
          <a:p>
            <a:pPr lvl="0"/>
            <a:r>
              <a:rPr lang="es-AR" dirty="0" smtClean="0">
                <a:latin typeface="Calibri" panose="020F0502020204030204" pitchFamily="34" charset="0"/>
                <a:cs typeface="Calibri" panose="020F0502020204030204" pitchFamily="34" charset="0"/>
              </a:rPr>
              <a:t> </a:t>
            </a:r>
          </a:p>
          <a:p>
            <a:pPr lvl="0"/>
            <a:endParaRPr lang="es-AR" b="1" dirty="0" smtClean="0">
              <a:latin typeface="Calibri" panose="020F0502020204030204" pitchFamily="34" charset="0"/>
              <a:cs typeface="Calibri" panose="020F0502020204030204" pitchFamily="34" charset="0"/>
            </a:endParaRPr>
          </a:p>
          <a:p>
            <a:pPr lvl="0"/>
            <a:endParaRPr lang="es-AR" dirty="0">
              <a:latin typeface="Calibri" panose="020F0502020204030204" pitchFamily="34" charset="0"/>
              <a:cs typeface="Calibri" panose="020F0502020204030204" pitchFamily="34" charset="0"/>
            </a:endParaRPr>
          </a:p>
        </p:txBody>
      </p:sp>
      <p:pic>
        <p:nvPicPr>
          <p:cNvPr id="2055" name="Imagen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1883" y="2707340"/>
            <a:ext cx="4993341" cy="2420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40521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16665" y="552994"/>
            <a:ext cx="21872777" cy="14075411"/>
          </a:xfrm>
        </p:spPr>
        <p:txBody>
          <a:bodyPr>
            <a:normAutofit/>
          </a:bodyPr>
          <a:lstStyle/>
          <a:p>
            <a:r>
              <a:rPr lang="es-AR" altLang="es-AR" dirty="0">
                <a:solidFill>
                  <a:schemeClr val="tx1"/>
                </a:solidFill>
                <a:latin typeface="Calibri" panose="020F0502020204030204" pitchFamily="34" charset="0"/>
                <a:ea typeface="Calibri" panose="020F0502020204030204" pitchFamily="34" charset="0"/>
                <a:cs typeface="Calibri" panose="020F0502020204030204" pitchFamily="34" charset="0"/>
              </a:rPr>
              <a:t>Los precios salen del promedio de las siguientes estaciones de Referencia</a:t>
            </a:r>
            <a:r>
              <a:rPr lang="es-AR" alt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p>
          <a:p>
            <a:endParaRPr lang="es-AR" altLang="es-AR" sz="3200" dirty="0">
              <a:solidFill>
                <a:schemeClr val="tx1"/>
              </a:solidFill>
              <a:latin typeface="Arial" panose="020B0604020202020204" pitchFamily="34" charset="0"/>
            </a:endParaRPr>
          </a:p>
          <a:p>
            <a:pPr lvl="0"/>
            <a:endParaRPr lang="es-AR" dirty="0">
              <a:latin typeface="Calibri" panose="020F0502020204030204" pitchFamily="34" charset="0"/>
              <a:cs typeface="Calibri" panose="020F0502020204030204"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6763" y="1228437"/>
            <a:ext cx="10782368" cy="5629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72566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64270" y="77638"/>
            <a:ext cx="10922483" cy="6780362"/>
          </a:xfrm>
        </p:spPr>
        <p:txBody>
          <a:bodyPr>
            <a:normAutofit fontScale="92500" lnSpcReduction="10000"/>
          </a:bodyPr>
          <a:lstStyle/>
          <a:p>
            <a:pPr marL="0" indent="0" algn="just">
              <a:lnSpc>
                <a:spcPct val="115000"/>
              </a:lnSpc>
              <a:spcAft>
                <a:spcPts val="800"/>
              </a:spcAft>
              <a:buNone/>
              <a:tabLst>
                <a:tab pos="1530350" algn="l"/>
              </a:tabLst>
            </a:pPr>
            <a:r>
              <a:rPr lang="es-AR" sz="1900" b="1" u="sng" dirty="0">
                <a:latin typeface="Calibri" panose="020F0502020204030204" pitchFamily="34" charset="0"/>
                <a:ea typeface="Calibri" panose="020F0502020204030204" pitchFamily="34" charset="0"/>
                <a:cs typeface="Calibri" panose="020F0502020204030204" pitchFamily="34" charset="0"/>
              </a:rPr>
              <a:t>NOTA </a:t>
            </a:r>
            <a:r>
              <a:rPr lang="es-AR" sz="1900" b="1" u="sng" dirty="0" smtClean="0">
                <a:latin typeface="Calibri" panose="020F0502020204030204" pitchFamily="34" charset="0"/>
                <a:ea typeface="Calibri" panose="020F0502020204030204" pitchFamily="34" charset="0"/>
                <a:cs typeface="Calibri" panose="020F0502020204030204" pitchFamily="34" charset="0"/>
              </a:rPr>
              <a:t>GENERAL PARA TODAS LAS OFERTAS Y/O CONTRATOS</a:t>
            </a:r>
            <a:r>
              <a:rPr lang="es-AR" sz="1900" b="1" dirty="0" smtClean="0">
                <a:latin typeface="Calibri" panose="020F0502020204030204" pitchFamily="34" charset="0"/>
                <a:ea typeface="Calibri" panose="020F0502020204030204" pitchFamily="34" charset="0"/>
                <a:cs typeface="Calibri" panose="020F0502020204030204" pitchFamily="34" charset="0"/>
              </a:rPr>
              <a:t>:</a:t>
            </a:r>
            <a:r>
              <a:rPr lang="es-AR" sz="1900" dirty="0" smtClean="0">
                <a:latin typeface="Calibri" panose="020F0502020204030204" pitchFamily="34" charset="0"/>
                <a:ea typeface="Calibri" panose="020F0502020204030204" pitchFamily="34" charset="0"/>
                <a:cs typeface="Calibri" panose="020F0502020204030204" pitchFamily="34" charset="0"/>
              </a:rPr>
              <a:t> </a:t>
            </a:r>
            <a:r>
              <a:rPr lang="es-AR" sz="1900" dirty="0">
                <a:latin typeface="Calibri" panose="020F0502020204030204" pitchFamily="34" charset="0"/>
                <a:ea typeface="Calibri" panose="020F0502020204030204" pitchFamily="34" charset="0"/>
                <a:cs typeface="Calibri" panose="020F0502020204030204" pitchFamily="34" charset="0"/>
              </a:rPr>
              <a:t>Existen ofertas y/o contratos con una duración de un año y otras de tres años, estas últimas con cláusulas de salida tanto para el Comercializador como para el Cliente. Estas ofertas y/o contratos tienen fortalezas y debilidades: </a:t>
            </a:r>
            <a:endParaRPr lang="es-AR" sz="1900" dirty="0" smtClean="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15000"/>
              </a:lnSpc>
              <a:spcAft>
                <a:spcPts val="800"/>
              </a:spcAft>
              <a:buNone/>
              <a:tabLst>
                <a:tab pos="1530350" algn="l"/>
              </a:tabLst>
            </a:pPr>
            <a:r>
              <a:rPr lang="es-AR" sz="1900" b="1" u="sng" dirty="0" smtClean="0">
                <a:latin typeface="Calibri" panose="020F0502020204030204" pitchFamily="34" charset="0"/>
                <a:ea typeface="Calibri" panose="020F0502020204030204" pitchFamily="34" charset="0"/>
                <a:cs typeface="Calibri" panose="020F0502020204030204" pitchFamily="34" charset="0"/>
              </a:rPr>
              <a:t>CONTRATOS A 1 AÑO</a:t>
            </a:r>
          </a:p>
          <a:p>
            <a:pPr marL="0" indent="0" algn="just">
              <a:lnSpc>
                <a:spcPct val="115000"/>
              </a:lnSpc>
              <a:spcAft>
                <a:spcPts val="800"/>
              </a:spcAft>
              <a:buNone/>
              <a:tabLst>
                <a:tab pos="1530350" algn="l"/>
              </a:tabLst>
            </a:pPr>
            <a:r>
              <a:rPr lang="es-AR" sz="1900" dirty="0" smtClean="0">
                <a:latin typeface="Calibri" panose="020F0502020204030204" pitchFamily="34" charset="0"/>
                <a:ea typeface="Calibri" panose="020F0502020204030204" pitchFamily="34" charset="0"/>
                <a:cs typeface="Calibri" panose="020F0502020204030204" pitchFamily="34" charset="0"/>
              </a:rPr>
              <a:t>Las </a:t>
            </a:r>
            <a:r>
              <a:rPr lang="es-AR" sz="1900" dirty="0">
                <a:latin typeface="Calibri" panose="020F0502020204030204" pitchFamily="34" charset="0"/>
                <a:ea typeface="Calibri" panose="020F0502020204030204" pitchFamily="34" charset="0"/>
                <a:cs typeface="Calibri" panose="020F0502020204030204" pitchFamily="34" charset="0"/>
              </a:rPr>
              <a:t>ofertas y/o contratos de un año de duración </a:t>
            </a:r>
            <a:r>
              <a:rPr lang="es-AR" sz="1900" dirty="0" smtClean="0">
                <a:latin typeface="Calibri" panose="020F0502020204030204" pitchFamily="34" charset="0"/>
                <a:ea typeface="Calibri" panose="020F0502020204030204" pitchFamily="34" charset="0"/>
                <a:cs typeface="Calibri" panose="020F0502020204030204" pitchFamily="34" charset="0"/>
              </a:rPr>
              <a:t>tienen </a:t>
            </a:r>
            <a:r>
              <a:rPr lang="es-AR" sz="1900" b="1" dirty="0">
                <a:latin typeface="Calibri" panose="020F0502020204030204" pitchFamily="34" charset="0"/>
                <a:ea typeface="Calibri" panose="020F0502020204030204" pitchFamily="34" charset="0"/>
                <a:cs typeface="Calibri" panose="020F0502020204030204" pitchFamily="34" charset="0"/>
              </a:rPr>
              <a:t>el atractivo </a:t>
            </a:r>
            <a:r>
              <a:rPr lang="es-AR" sz="1900" dirty="0">
                <a:latin typeface="Calibri" panose="020F0502020204030204" pitchFamily="34" charset="0"/>
                <a:ea typeface="Calibri" panose="020F0502020204030204" pitchFamily="34" charset="0"/>
                <a:cs typeface="Calibri" panose="020F0502020204030204" pitchFamily="34" charset="0"/>
              </a:rPr>
              <a:t>de que si en abril de 2022 se recuperase la explotación en yacimientos (en particular de Vaca Muerta), el gas natural puede llegar a bajar de precio con lo cual, la firma de un nuevo contrato anual o bianual, debería contener </a:t>
            </a:r>
            <a:r>
              <a:rPr lang="es-AR" sz="1900" b="1" dirty="0">
                <a:latin typeface="Calibri" panose="020F0502020204030204" pitchFamily="34" charset="0"/>
                <a:ea typeface="Calibri" panose="020F0502020204030204" pitchFamily="34" charset="0"/>
                <a:cs typeface="Calibri" panose="020F0502020204030204" pitchFamily="34" charset="0"/>
              </a:rPr>
              <a:t>un </a:t>
            </a:r>
            <a:r>
              <a:rPr lang="es-AR" sz="1900" b="1" dirty="0" smtClean="0">
                <a:latin typeface="Calibri" panose="020F0502020204030204" pitchFamily="34" charset="0"/>
                <a:ea typeface="Calibri" panose="020F0502020204030204" pitchFamily="34" charset="0"/>
                <a:cs typeface="Calibri" panose="020F0502020204030204" pitchFamily="34" charset="0"/>
              </a:rPr>
              <a:t>mejor precio</a:t>
            </a:r>
            <a:r>
              <a:rPr lang="es-AR" sz="1900" dirty="0" smtClean="0">
                <a:latin typeface="Calibri" panose="020F0502020204030204" pitchFamily="34" charset="0"/>
                <a:ea typeface="Calibri" panose="020F0502020204030204" pitchFamily="34" charset="0"/>
                <a:cs typeface="Calibri" panose="020F0502020204030204" pitchFamily="34" charset="0"/>
              </a:rPr>
              <a:t> </a:t>
            </a:r>
            <a:r>
              <a:rPr lang="es-AR" sz="1900" dirty="0">
                <a:latin typeface="Calibri" panose="020F0502020204030204" pitchFamily="34" charset="0"/>
                <a:ea typeface="Calibri" panose="020F0502020204030204" pitchFamily="34" charset="0"/>
                <a:cs typeface="Calibri" panose="020F0502020204030204" pitchFamily="34" charset="0"/>
              </a:rPr>
              <a:t>que las ofertas y/o contratos celebrado por 3 años; ello, sin perjuicio de las cláusulas de salida por excesiva onerosidad, ya que debería existir una diferencia de precios excesiva para que proceda la aplicación de dicha cláusula.  </a:t>
            </a:r>
            <a:r>
              <a:rPr lang="es-AR" sz="1900" b="1" dirty="0">
                <a:latin typeface="Calibri" panose="020F0502020204030204" pitchFamily="34" charset="0"/>
                <a:ea typeface="Calibri" panose="020F0502020204030204" pitchFamily="34" charset="0"/>
                <a:cs typeface="Calibri" panose="020F0502020204030204" pitchFamily="34" charset="0"/>
              </a:rPr>
              <a:t>La debilidad</a:t>
            </a:r>
            <a:r>
              <a:rPr lang="es-AR" sz="1900" dirty="0">
                <a:latin typeface="Calibri" panose="020F0502020204030204" pitchFamily="34" charset="0"/>
                <a:ea typeface="Calibri" panose="020F0502020204030204" pitchFamily="34" charset="0"/>
                <a:cs typeface="Calibri" panose="020F0502020204030204" pitchFamily="34" charset="0"/>
              </a:rPr>
              <a:t> de estas ofertas y/o contratos es </a:t>
            </a:r>
            <a:r>
              <a:rPr lang="es-AR" sz="1900" b="1" dirty="0">
                <a:latin typeface="Calibri" panose="020F0502020204030204" pitchFamily="34" charset="0"/>
                <a:ea typeface="Calibri" panose="020F0502020204030204" pitchFamily="34" charset="0"/>
                <a:cs typeface="Calibri" panose="020F0502020204030204" pitchFamily="34" charset="0"/>
              </a:rPr>
              <a:t>que sólo garantizan una provisión por un año </a:t>
            </a:r>
            <a:r>
              <a:rPr lang="es-AR" sz="1900" dirty="0">
                <a:latin typeface="Calibri" panose="020F0502020204030204" pitchFamily="34" charset="0"/>
                <a:ea typeface="Calibri" panose="020F0502020204030204" pitchFamily="34" charset="0"/>
                <a:cs typeface="Calibri" panose="020F0502020204030204" pitchFamily="34" charset="0"/>
              </a:rPr>
              <a:t>y si la explotación en yacimiento no se recuperase, la EESS podría tener </a:t>
            </a:r>
            <a:r>
              <a:rPr lang="es-AR" sz="1900" b="1" dirty="0">
                <a:latin typeface="Calibri" panose="020F0502020204030204" pitchFamily="34" charset="0"/>
                <a:ea typeface="Calibri" panose="020F0502020204030204" pitchFamily="34" charset="0"/>
                <a:cs typeface="Calibri" panose="020F0502020204030204" pitchFamily="34" charset="0"/>
              </a:rPr>
              <a:t>dificultades en obtener un nuevo contrato de suministro </a:t>
            </a:r>
            <a:r>
              <a:rPr lang="es-AR" sz="1900" dirty="0">
                <a:latin typeface="Calibri" panose="020F0502020204030204" pitchFamily="34" charset="0"/>
                <a:ea typeface="Calibri" panose="020F0502020204030204" pitchFamily="34" charset="0"/>
                <a:cs typeface="Calibri" panose="020F0502020204030204" pitchFamily="34" charset="0"/>
              </a:rPr>
              <a:t>sea con el mismo Comercializador o con otro</a:t>
            </a:r>
            <a:r>
              <a:rPr lang="es-AR" sz="1900" dirty="0" smtClean="0">
                <a:latin typeface="Calibri" panose="020F0502020204030204" pitchFamily="34" charset="0"/>
                <a:ea typeface="Calibri" panose="020F0502020204030204" pitchFamily="34" charset="0"/>
                <a:cs typeface="Calibri" panose="020F0502020204030204" pitchFamily="34" charset="0"/>
              </a:rPr>
              <a:t>.</a:t>
            </a:r>
          </a:p>
          <a:p>
            <a:pPr marL="0" indent="0" algn="just">
              <a:lnSpc>
                <a:spcPct val="115000"/>
              </a:lnSpc>
              <a:spcAft>
                <a:spcPts val="800"/>
              </a:spcAft>
              <a:buNone/>
              <a:tabLst>
                <a:tab pos="1530350" algn="l"/>
              </a:tabLst>
            </a:pPr>
            <a:r>
              <a:rPr lang="es-AR" sz="1900" b="1" u="sng" dirty="0" smtClean="0">
                <a:latin typeface="Calibri" panose="020F0502020204030204" pitchFamily="34" charset="0"/>
                <a:ea typeface="Calibri" panose="020F0502020204030204" pitchFamily="34" charset="0"/>
                <a:cs typeface="Calibri" panose="020F0502020204030204" pitchFamily="34" charset="0"/>
              </a:rPr>
              <a:t>CONTRATOS A 3 AÑOS</a:t>
            </a:r>
            <a:endParaRPr lang="en-US" sz="1900" b="1" u="sng"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tabLst>
                <a:tab pos="1530350" algn="l"/>
              </a:tabLst>
            </a:pPr>
            <a:r>
              <a:rPr lang="es-AR" sz="1900" dirty="0">
                <a:latin typeface="Calibri" panose="020F0502020204030204" pitchFamily="34" charset="0"/>
                <a:ea typeface="Calibri" panose="020F0502020204030204" pitchFamily="34" charset="0"/>
                <a:cs typeface="Calibri" panose="020F0502020204030204" pitchFamily="34" charset="0"/>
              </a:rPr>
              <a:t>Por su parte, las ofertas y </a:t>
            </a:r>
            <a:r>
              <a:rPr lang="es-AR" sz="1900" dirty="0" smtClean="0">
                <a:latin typeface="Calibri" panose="020F0502020204030204" pitchFamily="34" charset="0"/>
                <a:ea typeface="Calibri" panose="020F0502020204030204" pitchFamily="34" charset="0"/>
                <a:cs typeface="Calibri" panose="020F0502020204030204" pitchFamily="34" charset="0"/>
              </a:rPr>
              <a:t>contratos a </a:t>
            </a:r>
            <a:r>
              <a:rPr lang="es-AR" sz="1900" dirty="0">
                <a:latin typeface="Calibri" panose="020F0502020204030204" pitchFamily="34" charset="0"/>
                <a:ea typeface="Calibri" panose="020F0502020204030204" pitchFamily="34" charset="0"/>
                <a:cs typeface="Calibri" panose="020F0502020204030204" pitchFamily="34" charset="0"/>
              </a:rPr>
              <a:t>tres años </a:t>
            </a:r>
            <a:r>
              <a:rPr lang="es-AR" sz="1900" b="1" dirty="0" smtClean="0">
                <a:latin typeface="Calibri" panose="020F0502020204030204" pitchFamily="34" charset="0"/>
                <a:ea typeface="Calibri" panose="020F0502020204030204" pitchFamily="34" charset="0"/>
                <a:cs typeface="Calibri" panose="020F0502020204030204" pitchFamily="34" charset="0"/>
              </a:rPr>
              <a:t>garantizan </a:t>
            </a:r>
            <a:r>
              <a:rPr lang="es-AR" sz="1900" b="1" dirty="0">
                <a:latin typeface="Calibri" panose="020F0502020204030204" pitchFamily="34" charset="0"/>
                <a:ea typeface="Calibri" panose="020F0502020204030204" pitchFamily="34" charset="0"/>
                <a:cs typeface="Calibri" panose="020F0502020204030204" pitchFamily="34" charset="0"/>
              </a:rPr>
              <a:t>el suministro por ese período exista o no recuperación de la explotación en yacimientos</a:t>
            </a:r>
            <a:r>
              <a:rPr lang="es-AR" sz="1900" dirty="0">
                <a:latin typeface="Calibri" panose="020F0502020204030204" pitchFamily="34" charset="0"/>
                <a:ea typeface="Calibri" panose="020F0502020204030204" pitchFamily="34" charset="0"/>
                <a:cs typeface="Calibri" panose="020F0502020204030204" pitchFamily="34" charset="0"/>
              </a:rPr>
              <a:t>; mientras que su </a:t>
            </a:r>
            <a:r>
              <a:rPr lang="es-AR" sz="1900" b="1" dirty="0">
                <a:latin typeface="Calibri" panose="020F0502020204030204" pitchFamily="34" charset="0"/>
                <a:ea typeface="Calibri" panose="020F0502020204030204" pitchFamily="34" charset="0"/>
                <a:cs typeface="Calibri" panose="020F0502020204030204" pitchFamily="34" charset="0"/>
              </a:rPr>
              <a:t>debilidad</a:t>
            </a:r>
            <a:r>
              <a:rPr lang="es-AR" sz="1900" dirty="0">
                <a:latin typeface="Calibri" panose="020F0502020204030204" pitchFamily="34" charset="0"/>
                <a:ea typeface="Calibri" panose="020F0502020204030204" pitchFamily="34" charset="0"/>
                <a:cs typeface="Calibri" panose="020F0502020204030204" pitchFamily="34" charset="0"/>
              </a:rPr>
              <a:t> consiste en que si se recuperase la explotación en </a:t>
            </a:r>
            <a:r>
              <a:rPr lang="es-AR" sz="1900" dirty="0" smtClean="0">
                <a:latin typeface="Calibri" panose="020F0502020204030204" pitchFamily="34" charset="0"/>
                <a:ea typeface="Calibri" panose="020F0502020204030204" pitchFamily="34" charset="0"/>
                <a:cs typeface="Calibri" panose="020F0502020204030204" pitchFamily="34" charset="0"/>
              </a:rPr>
              <a:t>yacimientos, </a:t>
            </a:r>
            <a:r>
              <a:rPr lang="es-AR" sz="1900" b="1" dirty="0">
                <a:latin typeface="Calibri" panose="020F0502020204030204" pitchFamily="34" charset="0"/>
                <a:ea typeface="Calibri" panose="020F0502020204030204" pitchFamily="34" charset="0"/>
                <a:cs typeface="Calibri" panose="020F0502020204030204" pitchFamily="34" charset="0"/>
              </a:rPr>
              <a:t>el precio pactado podría llegar a quedar alto</a:t>
            </a:r>
            <a:r>
              <a:rPr lang="es-AR" sz="1900" dirty="0">
                <a:latin typeface="Calibri" panose="020F0502020204030204" pitchFamily="34" charset="0"/>
                <a:ea typeface="Calibri" panose="020F0502020204030204" pitchFamily="34" charset="0"/>
                <a:cs typeface="Calibri" panose="020F0502020204030204" pitchFamily="34" charset="0"/>
              </a:rPr>
              <a:t>, ello a pesar de las cláusulas de salida por excesiva onerosidad, ya que debería existir una diferencia de precios excesiva para que proceda la aplicación de dicha cláusula.     </a:t>
            </a: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16589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ítulo 6"/>
          <p:cNvSpPr>
            <a:spLocks noGrp="1"/>
          </p:cNvSpPr>
          <p:nvPr>
            <p:ph type="subTitle" idx="1"/>
          </p:nvPr>
        </p:nvSpPr>
        <p:spPr>
          <a:xfrm>
            <a:off x="352451" y="535577"/>
            <a:ext cx="11521439" cy="6322423"/>
          </a:xfrm>
        </p:spPr>
        <p:txBody>
          <a:bodyPr>
            <a:normAutofit lnSpcReduction="10000"/>
          </a:bodyPr>
          <a:lstStyle/>
          <a:p>
            <a:pPr algn="just">
              <a:lnSpc>
                <a:spcPct val="107000"/>
              </a:lnSpc>
              <a:spcAft>
                <a:spcPts val="800"/>
              </a:spcAft>
            </a:pPr>
            <a:r>
              <a:rPr lang="es-AR" b="1" u="sng" dirty="0">
                <a:solidFill>
                  <a:schemeClr val="tx1"/>
                </a:solidFill>
                <a:latin typeface="Calibri" panose="020F0502020204030204" pitchFamily="34" charset="0"/>
                <a:ea typeface="Calibri" panose="020F0502020204030204" pitchFamily="34" charset="0"/>
                <a:cs typeface="Calibri" panose="020F0502020204030204" pitchFamily="34" charset="0"/>
              </a:rPr>
              <a:t>Precio zona </a:t>
            </a:r>
            <a:r>
              <a:rPr lang="es-AR" b="1" u="sng" dirty="0" err="1">
                <a:solidFill>
                  <a:schemeClr val="tx1"/>
                </a:solidFill>
                <a:latin typeface="Calibri" panose="020F0502020204030204" pitchFamily="34" charset="0"/>
                <a:ea typeface="Calibri" panose="020F0502020204030204" pitchFamily="34" charset="0"/>
                <a:cs typeface="Calibri" panose="020F0502020204030204" pitchFamily="34" charset="0"/>
              </a:rPr>
              <a:t>MetroGAS</a:t>
            </a:r>
            <a:r>
              <a:rPr lang="es-AR" b="1" u="sng"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b="1" u="sng" dirty="0" err="1" smtClean="0">
                <a:solidFill>
                  <a:schemeClr val="tx1"/>
                </a:solidFill>
                <a:latin typeface="Calibri" panose="020F0502020204030204" pitchFamily="34" charset="0"/>
                <a:ea typeface="Calibri" panose="020F0502020204030204" pitchFamily="34" charset="0"/>
                <a:cs typeface="Calibri" panose="020F0502020204030204" pitchFamily="34" charset="0"/>
              </a:rPr>
              <a:t>Naturgy</a:t>
            </a:r>
            <a:r>
              <a:rPr lang="es-AR"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b="1" u="sng" dirty="0" err="1" smtClean="0">
                <a:solidFill>
                  <a:schemeClr val="tx1"/>
                </a:solidFill>
                <a:latin typeface="Calibri" panose="020F0502020204030204" pitchFamily="34" charset="0"/>
                <a:ea typeface="Calibri" panose="020F0502020204030204" pitchFamily="34" charset="0"/>
                <a:cs typeface="Calibri" panose="020F0502020204030204" pitchFamily="34" charset="0"/>
              </a:rPr>
              <a:t>Camuzzi</a:t>
            </a:r>
            <a:r>
              <a:rPr lang="es-AR"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 Pampeana y </a:t>
            </a:r>
            <a:r>
              <a:rPr lang="es-AR" b="1" u="sng" dirty="0" err="1" smtClean="0">
                <a:solidFill>
                  <a:schemeClr val="tx1"/>
                </a:solidFill>
                <a:latin typeface="Calibri" panose="020F0502020204030204" pitchFamily="34" charset="0"/>
                <a:ea typeface="Calibri" panose="020F0502020204030204" pitchFamily="34" charset="0"/>
                <a:cs typeface="Calibri" panose="020F0502020204030204" pitchFamily="34" charset="0"/>
              </a:rPr>
              <a:t>Ecogas</a:t>
            </a:r>
            <a:r>
              <a:rPr lang="es-AR"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 Cuyana</a:t>
            </a:r>
            <a:r>
              <a:rPr lang="es-AR"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Porcentajes de la nafta súper (92 a 95 RON) promedio de EESS que se </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detallan:</a:t>
            </a:r>
            <a:endParaRPr lang="en-US"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01/05/21 a 31/07/21 13,5% - 01/08/21 a 31/10/21 14% - 01/11/21 a 03/01/22 14,5% - 01/02/22 a 30/04/22 15% - 01/05/22 en adelante 15,5%.</a:t>
            </a:r>
            <a:endParaRPr lang="en-US"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es-AR" b="1" u="sng" dirty="0">
                <a:solidFill>
                  <a:schemeClr val="tx1"/>
                </a:solidFill>
                <a:latin typeface="Calibri" panose="020F0502020204030204" pitchFamily="34" charset="0"/>
                <a:ea typeface="Calibri" panose="020F0502020204030204" pitchFamily="34" charset="0"/>
                <a:cs typeface="Calibri" panose="020F0502020204030204" pitchFamily="34" charset="0"/>
              </a:rPr>
              <a:t>EESS para promediar</a:t>
            </a:r>
            <a:r>
              <a:rPr lang="es-AR"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algn="just">
              <a:lnSpc>
                <a:spcPct val="107000"/>
              </a:lnSpc>
              <a:spcAft>
                <a:spcPts val="800"/>
              </a:spcAft>
            </a:pP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Los </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precios a promediar serán los últimos publicados según Resolución E 314/2016 del (ex) Ministerio de Energía y Minería, en </a:t>
            </a:r>
            <a:r>
              <a:rPr lang="es-AR" u="sng" dirty="0">
                <a:solidFill>
                  <a:schemeClr val="tx1"/>
                </a:solidFill>
                <a:latin typeface="Calibri" panose="020F0502020204030204" pitchFamily="34" charset="0"/>
                <a:ea typeface="Calibri" panose="020F0502020204030204" pitchFamily="34" charset="0"/>
                <a:cs typeface="Calibri" panose="020F0502020204030204" pitchFamily="34" charset="0"/>
                <a:hlinkClick r:id="rId2"/>
              </a:rPr>
              <a:t>http://datos.minem.gob.ar/dataset/precios-en-surtidor</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 o aquella que en el futuro la complemente o reemplace cuatro (4) días antes de la finalización del mes anterior al de inicio de cada período.</a:t>
            </a:r>
            <a:endParaRPr lang="en-US"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es-AR"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A</a:t>
            </a:r>
            <a:r>
              <a:rPr lang="es-AR"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b="1" u="sng" dirty="0">
                <a:solidFill>
                  <a:schemeClr val="tx1"/>
                </a:solidFill>
                <a:latin typeface="Calibri" panose="020F0502020204030204" pitchFamily="34" charset="0"/>
                <a:ea typeface="Calibri" panose="020F0502020204030204" pitchFamily="34" charset="0"/>
                <a:cs typeface="Calibri" panose="020F0502020204030204" pitchFamily="34" charset="0"/>
              </a:rPr>
              <a:t>Zona </a:t>
            </a:r>
            <a:r>
              <a:rPr lang="es-AR" b="1" u="sng" dirty="0" err="1">
                <a:solidFill>
                  <a:schemeClr val="tx1"/>
                </a:solidFill>
                <a:latin typeface="Calibri" panose="020F0502020204030204" pitchFamily="34" charset="0"/>
                <a:ea typeface="Calibri" panose="020F0502020204030204" pitchFamily="34" charset="0"/>
                <a:cs typeface="Calibri" panose="020F0502020204030204" pitchFamily="34" charset="0"/>
              </a:rPr>
              <a:t>MetroGAS</a:t>
            </a:r>
            <a:r>
              <a:rPr lang="es-AR"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 OPESSA Yatay, ubicada en Av. </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Díaz </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Vélez 4373, Almagro, CABA. - OPESSA Retiro, ubicada en Av. Antártida Argentina y Calle 10, Retiro, CABA. OPESSA ACA Autódromo, ubicada en Av. Coronel Roca 4550, V. </a:t>
            </a:r>
            <a:r>
              <a:rPr lang="es-AR" dirty="0" err="1">
                <a:solidFill>
                  <a:schemeClr val="tx1"/>
                </a:solidFill>
                <a:latin typeface="Calibri" panose="020F0502020204030204" pitchFamily="34" charset="0"/>
                <a:ea typeface="Calibri" panose="020F0502020204030204" pitchFamily="34" charset="0"/>
                <a:cs typeface="Calibri" panose="020F0502020204030204" pitchFamily="34" charset="0"/>
              </a:rPr>
              <a:t>Soldati</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 CABA</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 OPESSA </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Florencio Varela, ubicada en Av. Calchaquí 5877, F. Varela, Bs. As.</a:t>
            </a:r>
            <a:endParaRPr lang="en-US"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es-AR"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B</a:t>
            </a:r>
            <a:r>
              <a:rPr lang="es-AR"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b="1" u="sng" dirty="0">
                <a:solidFill>
                  <a:schemeClr val="tx1"/>
                </a:solidFill>
                <a:latin typeface="Calibri" panose="020F0502020204030204" pitchFamily="34" charset="0"/>
                <a:ea typeface="Calibri" panose="020F0502020204030204" pitchFamily="34" charset="0"/>
                <a:cs typeface="Calibri" panose="020F0502020204030204" pitchFamily="34" charset="0"/>
              </a:rPr>
              <a:t>Zona </a:t>
            </a:r>
            <a:r>
              <a:rPr lang="es-AR" b="1" u="sng" dirty="0" err="1">
                <a:solidFill>
                  <a:schemeClr val="tx1"/>
                </a:solidFill>
                <a:latin typeface="Calibri" panose="020F0502020204030204" pitchFamily="34" charset="0"/>
                <a:ea typeface="Calibri" panose="020F0502020204030204" pitchFamily="34" charset="0"/>
                <a:cs typeface="Calibri" panose="020F0502020204030204" pitchFamily="34" charset="0"/>
              </a:rPr>
              <a:t>Naturgy</a:t>
            </a:r>
            <a:r>
              <a:rPr lang="es-AR"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OPESSA AV MAIPÚ 790 Y GUEMES, </a:t>
            </a:r>
            <a:r>
              <a:rPr lang="es-AR" dirty="0">
                <a:latin typeface="Calibri" panose="020F0502020204030204" pitchFamily="34" charset="0"/>
                <a:ea typeface="Calibri" panose="020F0502020204030204" pitchFamily="34" charset="0"/>
                <a:cs typeface="Calibri" panose="020F0502020204030204" pitchFamily="34" charset="0"/>
              </a:rPr>
              <a:t>VICENTE</a:t>
            </a:r>
            <a:r>
              <a:rPr lang="es-AR" spc="-2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LÓPEZ</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 OPESSA  </a:t>
            </a:r>
            <a:r>
              <a:rPr lang="es-AR" dirty="0">
                <a:latin typeface="Calibri" panose="020F0502020204030204" pitchFamily="34" charset="0"/>
                <a:ea typeface="Calibri" panose="020F0502020204030204" pitchFamily="34" charset="0"/>
                <a:cs typeface="Calibri" panose="020F0502020204030204" pitchFamily="34" charset="0"/>
              </a:rPr>
              <a:t>25</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DE</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MAYO</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1544 Y</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PERDRIEL, SAN</a:t>
            </a:r>
            <a:r>
              <a:rPr lang="es-AR" spc="-2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MARTÍN </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 OPESSA </a:t>
            </a:r>
            <a:r>
              <a:rPr lang="es-AR" dirty="0">
                <a:latin typeface="Calibri" panose="020F0502020204030204" pitchFamily="34" charset="0"/>
                <a:ea typeface="Calibri" panose="020F0502020204030204" pitchFamily="34" charset="0"/>
                <a:cs typeface="Calibri" panose="020F0502020204030204" pitchFamily="34" charset="0"/>
              </a:rPr>
              <a:t>AV.</a:t>
            </a:r>
            <a:r>
              <a:rPr lang="es-AR" spc="-2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CENTENARIO</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1940, BECCAR</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 OPESSA </a:t>
            </a:r>
            <a:r>
              <a:rPr lang="es-AR" dirty="0">
                <a:latin typeface="Calibri" panose="020F0502020204030204" pitchFamily="34" charset="0"/>
                <a:ea typeface="Calibri" panose="020F0502020204030204" pitchFamily="34" charset="0"/>
                <a:cs typeface="Calibri" panose="020F0502020204030204" pitchFamily="34" charset="0"/>
              </a:rPr>
              <a:t>UGARTE</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3501, MUNRO</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 OPESSA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8</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KM 53.3, PILAR – OPESSA AV</a:t>
            </a:r>
            <a:r>
              <a:rPr lang="es-AR" spc="-2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BARTOLOMÉ</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MITRE</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1666</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Y</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GUIDO</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MORÓN</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 OPEESA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8</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Y</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202, </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SAN</a:t>
            </a:r>
            <a:r>
              <a:rPr lang="es-AR" spc="-2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MIGUEL</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 OPEESA </a:t>
            </a:r>
            <a:r>
              <a:rPr lang="es-AR" dirty="0">
                <a:latin typeface="Calibri" panose="020F0502020204030204" pitchFamily="34" charset="0"/>
                <a:ea typeface="Calibri" panose="020F0502020204030204" pitchFamily="34" charset="0"/>
                <a:cs typeface="Calibri" panose="020F0502020204030204" pitchFamily="34" charset="0"/>
              </a:rPr>
              <a:t>COLECTORA</a:t>
            </a:r>
            <a:r>
              <a:rPr lang="es-AR" spc="-2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ESTE</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PANAM</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Y</a:t>
            </a:r>
            <a:r>
              <a:rPr lang="es-AR" spc="-2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202, DON</a:t>
            </a:r>
            <a:r>
              <a:rPr lang="es-AR" spc="-2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TORCUATO</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 OPESSA </a:t>
            </a:r>
            <a:r>
              <a:rPr lang="es-AR" dirty="0">
                <a:latin typeface="Calibri" panose="020F0502020204030204" pitchFamily="34" charset="0"/>
                <a:ea typeface="Calibri" panose="020F0502020204030204" pitchFamily="34" charset="0"/>
                <a:cs typeface="Calibri" panose="020F0502020204030204" pitchFamily="34" charset="0"/>
              </a:rPr>
              <a:t>AUTOP</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AUSOL</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KM</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36.5</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LADO BS</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AS, MALVINAS</a:t>
            </a:r>
            <a:r>
              <a:rPr lang="es-AR" spc="-2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ARGENTINAS</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 OPESSA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12</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B Y</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193, ZÁRATE </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OPESSA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193</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KM</a:t>
            </a:r>
            <a:r>
              <a:rPr lang="es-AR" spc="-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3, ZÁRATE</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OPESSA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2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9</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KM</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72</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ASCENDENTE)</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CAMPANA - OPESSA </a:t>
            </a:r>
            <a:r>
              <a:rPr lang="es-AR" dirty="0">
                <a:latin typeface="Calibri" panose="020F0502020204030204" pitchFamily="34" charset="0"/>
                <a:ea typeface="Calibri" panose="020F0502020204030204" pitchFamily="34" charset="0"/>
                <a:cs typeface="Calibri" panose="020F0502020204030204" pitchFamily="34" charset="0"/>
              </a:rPr>
              <a:t>RUTA</a:t>
            </a:r>
            <a:r>
              <a:rPr lang="es-AR" spc="-2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9</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KM</a:t>
            </a:r>
            <a:r>
              <a:rPr lang="es-AR" spc="-10"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72</a:t>
            </a:r>
            <a:r>
              <a:rPr lang="es-AR" spc="-15"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DESCENDENTE)</a:t>
            </a:r>
            <a:r>
              <a:rPr lang="es-AR" dirty="0">
                <a:solidFill>
                  <a:srgbClr val="000000"/>
                </a:solidFill>
                <a:latin typeface="Calibri" panose="020F0502020204030204" pitchFamily="34" charset="0"/>
                <a:ea typeface="Times New Roman" panose="02020603050405020304" pitchFamily="18" charset="0"/>
                <a:cs typeface="Calibri" panose="020F0502020204030204" pitchFamily="34" charset="0"/>
              </a:rPr>
              <a:t>, CAMPANA.</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sz="1900" dirty="0"/>
          </a:p>
        </p:txBody>
      </p:sp>
    </p:spTree>
    <p:extLst>
      <p:ext uri="{BB962C8B-B14F-4D97-AF65-F5344CB8AC3E}">
        <p14:creationId xmlns:p14="http://schemas.microsoft.com/office/powerpoint/2010/main" val="1130868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ítulo 5"/>
          <p:cNvSpPr>
            <a:spLocks noGrp="1"/>
          </p:cNvSpPr>
          <p:nvPr>
            <p:ph type="subTitle" idx="1"/>
          </p:nvPr>
        </p:nvSpPr>
        <p:spPr>
          <a:xfrm>
            <a:off x="361124" y="0"/>
            <a:ext cx="11537578" cy="6858000"/>
          </a:xfrm>
        </p:spPr>
        <p:txBody>
          <a:bodyPr>
            <a:normAutofit fontScale="40000" lnSpcReduction="20000"/>
          </a:bodyPr>
          <a:lstStyle/>
          <a:p>
            <a:pPr algn="l">
              <a:lnSpc>
                <a:spcPct val="170000"/>
              </a:lnSpc>
            </a:pPr>
            <a:r>
              <a:rPr lang="es-AR" sz="45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C</a:t>
            </a:r>
            <a:r>
              <a:rPr lang="es-AR" sz="45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4500" b="1" u="sng" dirty="0">
                <a:solidFill>
                  <a:schemeClr val="tx1"/>
                </a:solidFill>
                <a:latin typeface="Calibri" panose="020F0502020204030204" pitchFamily="34" charset="0"/>
                <a:ea typeface="Calibri" panose="020F0502020204030204" pitchFamily="34" charset="0"/>
                <a:cs typeface="Calibri" panose="020F0502020204030204" pitchFamily="34" charset="0"/>
              </a:rPr>
              <a:t>Zona </a:t>
            </a:r>
            <a:r>
              <a:rPr lang="es-AR" sz="4500" b="1" u="sng" dirty="0" err="1">
                <a:solidFill>
                  <a:schemeClr val="tx1"/>
                </a:solidFill>
                <a:latin typeface="Calibri" panose="020F0502020204030204" pitchFamily="34" charset="0"/>
                <a:ea typeface="Calibri" panose="020F0502020204030204" pitchFamily="34" charset="0"/>
                <a:cs typeface="Calibri" panose="020F0502020204030204" pitchFamily="34" charset="0"/>
              </a:rPr>
              <a:t>Camuzzi</a:t>
            </a:r>
            <a:r>
              <a:rPr lang="es-AR" sz="4500" b="1" u="sng" dirty="0">
                <a:solidFill>
                  <a:schemeClr val="tx1"/>
                </a:solidFill>
                <a:latin typeface="Calibri" panose="020F0502020204030204" pitchFamily="34" charset="0"/>
                <a:ea typeface="Calibri" panose="020F0502020204030204" pitchFamily="34" charset="0"/>
                <a:cs typeface="Calibri" panose="020F0502020204030204" pitchFamily="34" charset="0"/>
              </a:rPr>
              <a:t> Pampeana</a:t>
            </a:r>
            <a:r>
              <a:rPr lang="es-AR" sz="4500" b="1" dirty="0">
                <a:solidFill>
                  <a:schemeClr val="tx1"/>
                </a:solidFill>
                <a:latin typeface="Calibri" panose="020F0502020204030204" pitchFamily="34" charset="0"/>
                <a:ea typeface="Calibri" panose="020F0502020204030204" pitchFamily="34" charset="0"/>
                <a:cs typeface="Calibri" panose="020F0502020204030204" pitchFamily="34" charset="0"/>
              </a:rPr>
              <a:t>: C.1.- </a:t>
            </a:r>
            <a:r>
              <a:rPr lang="es-AR" sz="4500" b="1" u="sng" dirty="0">
                <a:solidFill>
                  <a:schemeClr val="tx1"/>
                </a:solidFill>
                <a:latin typeface="Calibri" panose="020F0502020204030204" pitchFamily="34" charset="0"/>
                <a:ea typeface="Calibri" panose="020F0502020204030204" pitchFamily="34" charset="0"/>
                <a:cs typeface="Calibri" panose="020F0502020204030204" pitchFamily="34" charset="0"/>
              </a:rPr>
              <a:t>Zona La Plata</a:t>
            </a:r>
            <a:r>
              <a:rPr lang="es-AR" sz="45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4500" dirty="0">
                <a:solidFill>
                  <a:schemeClr val="tx1"/>
                </a:solidFill>
                <a:latin typeface="Calibri" panose="020F0502020204030204" pitchFamily="34" charset="0"/>
                <a:ea typeface="Calibri" panose="020F0502020204030204" pitchFamily="34" charset="0"/>
                <a:cs typeface="Calibri" panose="020F0502020204030204" pitchFamily="34" charset="0"/>
              </a:rPr>
              <a:t>OPESSA Puente Roma, ubicada en Calle 2 y Calle 158, Berisso – OPESSA Berisso, ubicada en calle 122 y calle 60, Berisso – </a:t>
            </a:r>
            <a:r>
              <a:rPr lang="es-AR" sz="4500" b="1" dirty="0">
                <a:solidFill>
                  <a:schemeClr val="tx1"/>
                </a:solidFill>
                <a:latin typeface="Calibri" panose="020F0502020204030204" pitchFamily="34" charset="0"/>
                <a:ea typeface="Calibri" panose="020F0502020204030204" pitchFamily="34" charset="0"/>
                <a:cs typeface="Calibri" panose="020F0502020204030204" pitchFamily="34" charset="0"/>
              </a:rPr>
              <a:t>C.2.- </a:t>
            </a:r>
            <a:r>
              <a:rPr lang="es-AR" sz="4500" b="1" u="sng" dirty="0">
                <a:solidFill>
                  <a:schemeClr val="tx1"/>
                </a:solidFill>
                <a:latin typeface="Calibri" panose="020F0502020204030204" pitchFamily="34" charset="0"/>
                <a:ea typeface="Calibri" panose="020F0502020204030204" pitchFamily="34" charset="0"/>
                <a:cs typeface="Calibri" panose="020F0502020204030204" pitchFamily="34" charset="0"/>
              </a:rPr>
              <a:t>Estaciones interior Bs. As.</a:t>
            </a:r>
            <a:r>
              <a:rPr lang="es-AR" sz="45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4500" dirty="0">
                <a:solidFill>
                  <a:schemeClr val="tx1"/>
                </a:solidFill>
                <a:latin typeface="Calibri" panose="020F0502020204030204" pitchFamily="34" charset="0"/>
                <a:ea typeface="Calibri" panose="020F0502020204030204" pitchFamily="34" charset="0"/>
                <a:cs typeface="Calibri" panose="020F0502020204030204" pitchFamily="34" charset="0"/>
              </a:rPr>
              <a:t>OPESSA Tejedor, ubicada en A. Constitución y Carlos Tejedor, Mar del Plata – OPESSA Bahía Blanca, ubicada en </a:t>
            </a:r>
            <a:r>
              <a:rPr lang="es-AR" sz="4500" dirty="0" err="1">
                <a:solidFill>
                  <a:schemeClr val="tx1"/>
                </a:solidFill>
                <a:latin typeface="Calibri" panose="020F0502020204030204" pitchFamily="34" charset="0"/>
                <a:ea typeface="Calibri" panose="020F0502020204030204" pitchFamily="34" charset="0"/>
                <a:cs typeface="Calibri" panose="020F0502020204030204" pitchFamily="34" charset="0"/>
              </a:rPr>
              <a:t>Vieytes</a:t>
            </a:r>
            <a:r>
              <a:rPr lang="es-AR" sz="4500" dirty="0">
                <a:solidFill>
                  <a:schemeClr val="tx1"/>
                </a:solidFill>
                <a:latin typeface="Calibri" panose="020F0502020204030204" pitchFamily="34" charset="0"/>
                <a:ea typeface="Calibri" panose="020F0502020204030204" pitchFamily="34" charset="0"/>
                <a:cs typeface="Calibri" panose="020F0502020204030204" pitchFamily="34" charset="0"/>
              </a:rPr>
              <a:t> 24 y Colón, Bahía Blanca – OPESSA Mar de Ajó, ubicada en Av. Libertador Gral. San Martín 1425, Mar de Ajó – OPESSA ACA OLAVARRÍA, ubicada en Av. Aristóbulo del Valle y Pellegrini, Olavarría – OPESSA Saladillo, ubicada en Ruta Nacional 205 km 182 (Descendente) y FROCHAM, Saladillo – OPESSA Tandil II, ubicada en Av. Dr. Nicolás Avellaneda y </a:t>
            </a:r>
            <a:r>
              <a:rPr lang="es-AR" sz="45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Bolívar</a:t>
            </a:r>
            <a:r>
              <a:rPr lang="es-AR" sz="4500" dirty="0">
                <a:solidFill>
                  <a:schemeClr val="tx1"/>
                </a:solidFill>
                <a:latin typeface="Calibri" panose="020F0502020204030204" pitchFamily="34" charset="0"/>
                <a:ea typeface="Calibri" panose="020F0502020204030204" pitchFamily="34" charset="0"/>
                <a:cs typeface="Calibri" panose="020F0502020204030204" pitchFamily="34" charset="0"/>
              </a:rPr>
              <a:t>, Tandil -  OPESSA TRES ARROYOS, ubicada en Ruta Nacional 3 y Vélez </a:t>
            </a:r>
            <a:r>
              <a:rPr lang="es-AR" sz="45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Sarsfield, </a:t>
            </a:r>
            <a:r>
              <a:rPr lang="es-AR" sz="4500" dirty="0">
                <a:solidFill>
                  <a:schemeClr val="tx1"/>
                </a:solidFill>
                <a:latin typeface="Calibri" panose="020F0502020204030204" pitchFamily="34" charset="0"/>
                <a:ea typeface="Calibri" panose="020F0502020204030204" pitchFamily="34" charset="0"/>
                <a:cs typeface="Calibri" panose="020F0502020204030204" pitchFamily="34" charset="0"/>
              </a:rPr>
              <a:t>Tres Arroyos</a:t>
            </a:r>
            <a:r>
              <a:rPr lang="es-AR" sz="45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p>
          <a:p>
            <a:pPr algn="l">
              <a:lnSpc>
                <a:spcPct val="170000"/>
              </a:lnSpc>
            </a:pPr>
            <a:endParaRPr lang="en-US" sz="45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l">
              <a:lnSpc>
                <a:spcPct val="170000"/>
              </a:lnSpc>
            </a:pPr>
            <a:r>
              <a:rPr lang="es-MX" sz="4500" b="1" dirty="0" smtClean="0">
                <a:solidFill>
                  <a:schemeClr val="tx1"/>
                </a:solidFill>
                <a:latin typeface="Calibri" panose="020F0502020204030204" pitchFamily="34" charset="0"/>
                <a:cs typeface="Calibri" panose="020F0502020204030204" pitchFamily="34" charset="0"/>
              </a:rPr>
              <a:t>D) </a:t>
            </a:r>
            <a:r>
              <a:rPr lang="es-MX" sz="4500" b="1" u="sng" dirty="0" smtClean="0">
                <a:solidFill>
                  <a:schemeClr val="tx1"/>
                </a:solidFill>
                <a:latin typeface="Calibri" panose="020F0502020204030204" pitchFamily="34" charset="0"/>
                <a:cs typeface="Calibri" panose="020F0502020204030204" pitchFamily="34" charset="0"/>
              </a:rPr>
              <a:t>Zona </a:t>
            </a:r>
            <a:r>
              <a:rPr lang="es-MX" sz="4500" b="1" u="sng" dirty="0" err="1" smtClean="0">
                <a:solidFill>
                  <a:schemeClr val="tx1"/>
                </a:solidFill>
                <a:latin typeface="Calibri" panose="020F0502020204030204" pitchFamily="34" charset="0"/>
                <a:cs typeface="Calibri" panose="020F0502020204030204" pitchFamily="34" charset="0"/>
              </a:rPr>
              <a:t>Ecogas</a:t>
            </a:r>
            <a:r>
              <a:rPr lang="es-MX" sz="4500" b="1" u="sng" dirty="0" smtClean="0">
                <a:solidFill>
                  <a:schemeClr val="tx1"/>
                </a:solidFill>
                <a:latin typeface="Calibri" panose="020F0502020204030204" pitchFamily="34" charset="0"/>
                <a:cs typeface="Calibri" panose="020F0502020204030204" pitchFamily="34" charset="0"/>
              </a:rPr>
              <a:t> Cuyana</a:t>
            </a:r>
            <a:r>
              <a:rPr lang="es-MX" sz="4500" b="1" dirty="0" smtClean="0">
                <a:solidFill>
                  <a:schemeClr val="tx1"/>
                </a:solidFill>
                <a:latin typeface="Calibri" panose="020F0502020204030204" pitchFamily="34" charset="0"/>
                <a:cs typeface="Calibri" panose="020F0502020204030204" pitchFamily="34" charset="0"/>
              </a:rPr>
              <a:t>: </a:t>
            </a:r>
            <a:r>
              <a:rPr lang="es-MX" sz="4500" dirty="0" smtClean="0">
                <a:solidFill>
                  <a:schemeClr val="tx1"/>
                </a:solidFill>
                <a:latin typeface="Calibri" panose="020F0502020204030204" pitchFamily="34" charset="0"/>
                <a:cs typeface="Calibri" panose="020F0502020204030204" pitchFamily="34" charset="0"/>
              </a:rPr>
              <a:t>OPESSA </a:t>
            </a:r>
            <a:r>
              <a:rPr lang="es-MX" sz="4500" dirty="0">
                <a:solidFill>
                  <a:schemeClr val="tx1"/>
                </a:solidFill>
                <a:latin typeface="Calibri" panose="020F0502020204030204" pitchFamily="34" charset="0"/>
                <a:cs typeface="Calibri" panose="020F0502020204030204" pitchFamily="34" charset="0"/>
              </a:rPr>
              <a:t>SHOPPING MENDOZA, ubicada en Acceso Este y Avellaneda, Villa Nueva (Mendoza). OPESSA ACA SAN JUAN, ubicada en 9 de Julio Este 802 y Rawson, San Juan. OPESSA MENDOZA QUINTA </a:t>
            </a:r>
            <a:r>
              <a:rPr lang="es-MX" sz="4500" dirty="0" smtClean="0">
                <a:solidFill>
                  <a:schemeClr val="tx1"/>
                </a:solidFill>
                <a:latin typeface="Calibri" panose="020F0502020204030204" pitchFamily="34" charset="0"/>
                <a:cs typeface="Calibri" panose="020F0502020204030204" pitchFamily="34" charset="0"/>
              </a:rPr>
              <a:t>SECCIÓN</a:t>
            </a:r>
            <a:r>
              <a:rPr lang="es-MX" sz="4500" dirty="0">
                <a:solidFill>
                  <a:schemeClr val="tx1"/>
                </a:solidFill>
                <a:latin typeface="Calibri" panose="020F0502020204030204" pitchFamily="34" charset="0"/>
                <a:cs typeface="Calibri" panose="020F0502020204030204" pitchFamily="34" charset="0"/>
              </a:rPr>
              <a:t>, ubicada en Paso de los Andes 16 entre Mariano Moreno y Olegario Andrade, Mendoza. OPESSA SARMIENTO, ubicada en Av. El Libertador y Sarmiento, San Rafael, Mendoza. OPESSA RODEO DE LA CRUZ ubicada en Carril Nacional (Ex Band de los Andes), Rodeo de la </a:t>
            </a:r>
            <a:r>
              <a:rPr lang="es-MX" sz="4500" dirty="0" smtClean="0">
                <a:solidFill>
                  <a:schemeClr val="tx1"/>
                </a:solidFill>
                <a:latin typeface="Calibri" panose="020F0502020204030204" pitchFamily="34" charset="0"/>
                <a:cs typeface="Calibri" panose="020F0502020204030204" pitchFamily="34" charset="0"/>
              </a:rPr>
              <a:t>Cruz.</a:t>
            </a:r>
            <a:r>
              <a:rPr lang="es-MX" sz="4500" dirty="0">
                <a:solidFill>
                  <a:schemeClr val="tx1"/>
                </a:solidFill>
                <a:latin typeface="Calibri" panose="020F0502020204030204" pitchFamily="34" charset="0"/>
                <a:cs typeface="Calibri" panose="020F0502020204030204" pitchFamily="34" charset="0"/>
              </a:rPr>
              <a:t>	</a:t>
            </a:r>
            <a:endParaRPr lang="es-MX" sz="4500" dirty="0" smtClean="0">
              <a:solidFill>
                <a:schemeClr val="tx1"/>
              </a:solidFill>
              <a:latin typeface="Calibri" panose="020F0502020204030204" pitchFamily="34" charset="0"/>
              <a:cs typeface="Calibri" panose="020F0502020204030204" pitchFamily="34" charset="0"/>
            </a:endParaRPr>
          </a:p>
          <a:p>
            <a:pPr algn="l">
              <a:lnSpc>
                <a:spcPct val="170000"/>
              </a:lnSpc>
            </a:pPr>
            <a:r>
              <a:rPr lang="es-MX" sz="4500" dirty="0">
                <a:solidFill>
                  <a:schemeClr val="tx1"/>
                </a:solidFill>
                <a:latin typeface="Calibri" panose="020F0502020204030204" pitchFamily="34" charset="0"/>
                <a:cs typeface="Calibri" panose="020F0502020204030204" pitchFamily="34" charset="0"/>
              </a:rPr>
              <a:t>	</a:t>
            </a:r>
            <a:endParaRPr lang="es-MX" sz="4500" dirty="0" smtClean="0">
              <a:solidFill>
                <a:schemeClr val="tx1"/>
              </a:solidFill>
              <a:latin typeface="Calibri" panose="020F0502020204030204" pitchFamily="34" charset="0"/>
              <a:cs typeface="Calibri" panose="020F0502020204030204" pitchFamily="34" charset="0"/>
            </a:endParaRPr>
          </a:p>
          <a:p>
            <a:pPr algn="l"/>
            <a:endParaRPr lang="es-MX" b="1" u="sng" dirty="0">
              <a:solidFill>
                <a:schemeClr val="tx1"/>
              </a:solidFill>
              <a:latin typeface="Calibri" panose="020F0502020204030204" pitchFamily="34" charset="0"/>
              <a:cs typeface="Calibri" panose="020F0502020204030204" pitchFamily="34" charset="0"/>
            </a:endParaRPr>
          </a:p>
          <a:p>
            <a:pPr algn="l"/>
            <a:endParaRPr 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0082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87383" y="130630"/>
            <a:ext cx="11482252" cy="6727370"/>
          </a:xfrm>
        </p:spPr>
        <p:txBody>
          <a:bodyPr>
            <a:normAutofit/>
          </a:bodyPr>
          <a:lstStyle/>
          <a:p>
            <a:pPr algn="l">
              <a:lnSpc>
                <a:spcPct val="110000"/>
              </a:lnSpc>
            </a:pPr>
            <a:r>
              <a:rPr lang="es-MX" b="1" u="sng" dirty="0">
                <a:solidFill>
                  <a:schemeClr val="tx1"/>
                </a:solidFill>
                <a:latin typeface="Calibri" panose="020F0502020204030204" pitchFamily="34" charset="0"/>
                <a:cs typeface="Calibri" panose="020F0502020204030204" pitchFamily="34" charset="0"/>
              </a:rPr>
              <a:t>Precios Zona Litoral Gas</a:t>
            </a:r>
            <a:r>
              <a:rPr lang="es-MX" b="1" dirty="0">
                <a:solidFill>
                  <a:schemeClr val="tx1"/>
                </a:solidFill>
                <a:latin typeface="Calibri" panose="020F0502020204030204" pitchFamily="34" charset="0"/>
                <a:cs typeface="Calibri" panose="020F0502020204030204" pitchFamily="34" charset="0"/>
              </a:rPr>
              <a:t>: </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Porcentajes de la nafta súper (92 a 95 RON) promedio de EESS que se detallan: </a:t>
            </a:r>
          </a:p>
          <a:p>
            <a:pPr algn="l">
              <a:lnSpc>
                <a:spcPct val="110000"/>
              </a:lnSpc>
            </a:pP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01/05/21 a 31/07/21 </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14,4% </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- 01/08/21 a 31/10/21 </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14,9% </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- 01/11/21 a 03/01/22 </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15,4% </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- 01/02/22 a 30/04/22 </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15,9% </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- 01/05/22 en adelante </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16,4%.</a:t>
            </a:r>
          </a:p>
          <a:p>
            <a:pPr algn="l">
              <a:lnSpc>
                <a:spcPct val="110000"/>
              </a:lnSpc>
            </a:pPr>
            <a:r>
              <a:rPr lang="es-AR"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EESS para promediar</a:t>
            </a:r>
            <a:r>
              <a:rPr lang="es-AR"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algn="l">
              <a:lnSpc>
                <a:spcPct val="110000"/>
              </a:lnSpc>
            </a:pPr>
            <a:r>
              <a:rPr lang="en-US" dirty="0" smtClean="0">
                <a:solidFill>
                  <a:schemeClr val="tx1"/>
                </a:solidFill>
                <a:latin typeface="Calibri" panose="020F0502020204030204" pitchFamily="34" charset="0"/>
                <a:ea typeface="Calibri" panose="020F0502020204030204" pitchFamily="34" charset="0"/>
                <a:cs typeface="Calibri" panose="020F0502020204030204" pitchFamily="34" charset="0"/>
              </a:rPr>
              <a:t>OPESSA </a:t>
            </a:r>
            <a:r>
              <a:rPr lang="en-US" dirty="0" err="1" smtClean="0">
                <a:solidFill>
                  <a:schemeClr val="tx1"/>
                </a:solidFill>
                <a:latin typeface="Calibri" panose="020F0502020204030204" pitchFamily="34" charset="0"/>
                <a:ea typeface="Calibri" panose="020F0502020204030204" pitchFamily="34" charset="0"/>
                <a:cs typeface="Calibri" panose="020F0502020204030204" pitchFamily="34" charset="0"/>
              </a:rPr>
              <a:t>Ovidio</a:t>
            </a:r>
            <a:r>
              <a:rPr lang="en-US" dirty="0" smtClean="0">
                <a:solidFill>
                  <a:schemeClr val="tx1"/>
                </a:solidFill>
                <a:latin typeface="Calibri" panose="020F0502020204030204" pitchFamily="34" charset="0"/>
                <a:ea typeface="Calibri" panose="020F0502020204030204" pitchFamily="34" charset="0"/>
                <a:cs typeface="Calibri" panose="020F0502020204030204" pitchFamily="34" charset="0"/>
              </a:rPr>
              <a:t> Lagos, </a:t>
            </a:r>
            <a:r>
              <a:rPr lang="en-US" dirty="0" err="1" smtClean="0">
                <a:solidFill>
                  <a:schemeClr val="tx1"/>
                </a:solidFill>
                <a:latin typeface="Calibri" panose="020F0502020204030204" pitchFamily="34" charset="0"/>
                <a:ea typeface="Calibri" panose="020F0502020204030204" pitchFamily="34" charset="0"/>
                <a:cs typeface="Calibri" panose="020F0502020204030204" pitchFamily="34" charset="0"/>
              </a:rPr>
              <a:t>ubicada</a:t>
            </a:r>
            <a:r>
              <a:rPr lang="en-US"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dirty="0" err="1" smtClean="0">
                <a:solidFill>
                  <a:schemeClr val="tx1"/>
                </a:solidFill>
                <a:latin typeface="Calibri" panose="020F0502020204030204" pitchFamily="34" charset="0"/>
                <a:ea typeface="Calibri" panose="020F0502020204030204" pitchFamily="34" charset="0"/>
                <a:cs typeface="Calibri" panose="020F0502020204030204" pitchFamily="34" charset="0"/>
              </a:rPr>
              <a:t>en</a:t>
            </a:r>
            <a:r>
              <a:rPr lang="en-US" dirty="0" smtClean="0">
                <a:solidFill>
                  <a:schemeClr val="tx1"/>
                </a:solidFill>
                <a:latin typeface="Calibri" panose="020F0502020204030204" pitchFamily="34" charset="0"/>
                <a:ea typeface="Calibri" panose="020F0502020204030204" pitchFamily="34" charset="0"/>
                <a:cs typeface="Calibri" panose="020F0502020204030204" pitchFamily="34" charset="0"/>
              </a:rPr>
              <a:t> 27 de </a:t>
            </a:r>
            <a:r>
              <a:rPr lang="en-US" dirty="0" err="1" smtClean="0">
                <a:solidFill>
                  <a:schemeClr val="tx1"/>
                </a:solidFill>
                <a:latin typeface="Calibri" panose="020F0502020204030204" pitchFamily="34" charset="0"/>
                <a:ea typeface="Calibri" panose="020F0502020204030204" pitchFamily="34" charset="0"/>
                <a:cs typeface="Calibri" panose="020F0502020204030204" pitchFamily="34" charset="0"/>
              </a:rPr>
              <a:t>Febrero</a:t>
            </a:r>
            <a:r>
              <a:rPr lang="en-US" dirty="0" smtClean="0">
                <a:solidFill>
                  <a:schemeClr val="tx1"/>
                </a:solidFill>
                <a:latin typeface="Calibri" panose="020F0502020204030204" pitchFamily="34" charset="0"/>
                <a:ea typeface="Calibri" panose="020F0502020204030204" pitchFamily="34" charset="0"/>
                <a:cs typeface="Calibri" panose="020F0502020204030204" pitchFamily="34" charset="0"/>
              </a:rPr>
              <a:t> 2801 y </a:t>
            </a:r>
            <a:r>
              <a:rPr lang="en-US" dirty="0" err="1" smtClean="0">
                <a:solidFill>
                  <a:schemeClr val="tx1"/>
                </a:solidFill>
                <a:latin typeface="Calibri" panose="020F0502020204030204" pitchFamily="34" charset="0"/>
                <a:ea typeface="Calibri" panose="020F0502020204030204" pitchFamily="34" charset="0"/>
                <a:cs typeface="Calibri" panose="020F0502020204030204" pitchFamily="34" charset="0"/>
              </a:rPr>
              <a:t>Ovidio</a:t>
            </a:r>
            <a:r>
              <a:rPr lang="en-US" dirty="0" smtClean="0">
                <a:solidFill>
                  <a:schemeClr val="tx1"/>
                </a:solidFill>
                <a:latin typeface="Calibri" panose="020F0502020204030204" pitchFamily="34" charset="0"/>
                <a:ea typeface="Calibri" panose="020F0502020204030204" pitchFamily="34" charset="0"/>
                <a:cs typeface="Calibri" panose="020F0502020204030204" pitchFamily="34" charset="0"/>
              </a:rPr>
              <a:t> Lagos, Rosario.</a:t>
            </a:r>
            <a:endParaRPr lang="en-US"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l"/>
            <a:r>
              <a:rPr lang="es-MX" b="1" u="sng" dirty="0" smtClean="0">
                <a:solidFill>
                  <a:schemeClr val="tx1"/>
                </a:solidFill>
                <a:latin typeface="Calibri" panose="020F0502020204030204" pitchFamily="34" charset="0"/>
                <a:cs typeface="Calibri" panose="020F0502020204030204" pitchFamily="34" charset="0"/>
              </a:rPr>
              <a:t>Precios </a:t>
            </a:r>
            <a:r>
              <a:rPr lang="es-MX" b="1" u="sng" dirty="0">
                <a:solidFill>
                  <a:schemeClr val="tx1"/>
                </a:solidFill>
                <a:latin typeface="Calibri" panose="020F0502020204030204" pitchFamily="34" charset="0"/>
                <a:cs typeface="Calibri" panose="020F0502020204030204" pitchFamily="34" charset="0"/>
              </a:rPr>
              <a:t>Zona </a:t>
            </a:r>
            <a:r>
              <a:rPr lang="es-MX" b="1" u="sng" dirty="0" err="1">
                <a:solidFill>
                  <a:schemeClr val="tx1"/>
                </a:solidFill>
                <a:latin typeface="Calibri" panose="020F0502020204030204" pitchFamily="34" charset="0"/>
                <a:cs typeface="Calibri" panose="020F0502020204030204" pitchFamily="34" charset="0"/>
              </a:rPr>
              <a:t>Ecogas</a:t>
            </a:r>
            <a:r>
              <a:rPr lang="es-MX" b="1" u="sng" dirty="0">
                <a:solidFill>
                  <a:schemeClr val="tx1"/>
                </a:solidFill>
                <a:latin typeface="Calibri" panose="020F0502020204030204" pitchFamily="34" charset="0"/>
                <a:cs typeface="Calibri" panose="020F0502020204030204" pitchFamily="34" charset="0"/>
              </a:rPr>
              <a:t> Centro</a:t>
            </a:r>
            <a:r>
              <a:rPr lang="es-MX" b="1" dirty="0">
                <a:solidFill>
                  <a:schemeClr val="tx1"/>
                </a:solidFill>
                <a:latin typeface="Calibri" panose="020F0502020204030204" pitchFamily="34" charset="0"/>
                <a:cs typeface="Calibri" panose="020F0502020204030204" pitchFamily="34" charset="0"/>
              </a:rPr>
              <a:t>: </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Porcentajes de la nafta súper (92 a 95 RON) promedio de EESS que se detallan:</a:t>
            </a:r>
            <a:endParaRPr lang="es-MX" b="1" dirty="0">
              <a:solidFill>
                <a:schemeClr val="tx1"/>
              </a:solidFill>
              <a:latin typeface="Calibri" panose="020F0502020204030204" pitchFamily="34" charset="0"/>
              <a:cs typeface="Calibri" panose="020F0502020204030204" pitchFamily="34" charset="0"/>
            </a:endParaRPr>
          </a:p>
          <a:p>
            <a:pPr algn="l"/>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01/05/21 a 31/07/21 </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15,0% </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- 01/08/21 a 31/10/21 </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15,5% </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- 01/11/21 a 03/01/22 </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16,0% </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- 01/02/22 a 30/04/22 </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16,5% </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- 01/05/22 en adelante </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17,0%.</a:t>
            </a:r>
          </a:p>
          <a:p>
            <a:pPr algn="l"/>
            <a:r>
              <a:rPr lang="es-AR" b="1" u="sng" dirty="0">
                <a:solidFill>
                  <a:schemeClr val="tx1"/>
                </a:solidFill>
                <a:latin typeface="Calibri" panose="020F0502020204030204" pitchFamily="34" charset="0"/>
                <a:ea typeface="Calibri" panose="020F0502020204030204" pitchFamily="34" charset="0"/>
                <a:cs typeface="Calibri" panose="020F0502020204030204" pitchFamily="34" charset="0"/>
              </a:rPr>
              <a:t>EESS para promediar</a:t>
            </a:r>
            <a:r>
              <a:rPr lang="es-AR"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dirty="0">
                <a:solidFill>
                  <a:schemeClr val="tx1"/>
                </a:solidFill>
                <a:latin typeface="Calibri" panose="020F0502020204030204" pitchFamily="34" charset="0"/>
                <a:ea typeface="Calibri" panose="020F0502020204030204" pitchFamily="34" charset="0"/>
                <a:cs typeface="Calibri" panose="020F0502020204030204" pitchFamily="34" charset="0"/>
              </a:rPr>
              <a:t> </a:t>
            </a:r>
            <a:endPar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l"/>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OPESSA Villa Gral. Belgrano, ubicada en Rusta Prov. 5 y </a:t>
            </a:r>
            <a:r>
              <a:rPr lang="es-AR" dirty="0" err="1" smtClean="0">
                <a:solidFill>
                  <a:schemeClr val="tx1"/>
                </a:solidFill>
                <a:latin typeface="Calibri" panose="020F0502020204030204" pitchFamily="34" charset="0"/>
                <a:ea typeface="Calibri" panose="020F0502020204030204" pitchFamily="34" charset="0"/>
                <a:cs typeface="Calibri" panose="020F0502020204030204" pitchFamily="34" charset="0"/>
              </a:rPr>
              <a:t>Champaqui</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 Villa Gral. Belgrano – OPESSA Villa Allende, ubicada en Avenida Goycochea 1169, Villa Allende – OPESSA Córdoba </a:t>
            </a:r>
            <a:r>
              <a:rPr lang="es-AR" dirty="0" err="1" smtClean="0">
                <a:solidFill>
                  <a:schemeClr val="tx1"/>
                </a:solidFill>
                <a:latin typeface="Calibri" panose="020F0502020204030204" pitchFamily="34" charset="0"/>
                <a:ea typeface="Calibri" panose="020F0502020204030204" pitchFamily="34" charset="0"/>
                <a:cs typeface="Calibri" panose="020F0502020204030204" pitchFamily="34" charset="0"/>
              </a:rPr>
              <a:t>Lafrance</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 ubicada en Monseñor Pablo Cabrera y </a:t>
            </a:r>
            <a:r>
              <a:rPr lang="es-AR" dirty="0" err="1" smtClean="0">
                <a:solidFill>
                  <a:schemeClr val="tx1"/>
                </a:solidFill>
                <a:latin typeface="Calibri" panose="020F0502020204030204" pitchFamily="34" charset="0"/>
                <a:ea typeface="Calibri" panose="020F0502020204030204" pitchFamily="34" charset="0"/>
                <a:cs typeface="Calibri" panose="020F0502020204030204" pitchFamily="34" charset="0"/>
              </a:rPr>
              <a:t>Cardeñosa</a:t>
            </a:r>
            <a:r>
              <a:rPr lang="es-AR" dirty="0" smtClean="0">
                <a:solidFill>
                  <a:schemeClr val="tx1"/>
                </a:solidFill>
                <a:latin typeface="Calibri" panose="020F0502020204030204" pitchFamily="34" charset="0"/>
                <a:ea typeface="Calibri" panose="020F0502020204030204" pitchFamily="34" charset="0"/>
                <a:cs typeface="Calibri" panose="020F0502020204030204" pitchFamily="34" charset="0"/>
              </a:rPr>
              <a:t>, Córdoba.</a:t>
            </a:r>
          </a:p>
          <a:p>
            <a:pPr algn="l"/>
            <a:r>
              <a:rPr lang="es-AR" b="1" u="sng" dirty="0" smtClean="0">
                <a:solidFill>
                  <a:schemeClr val="tx1"/>
                </a:solidFill>
                <a:latin typeface="Calibri" panose="020F0502020204030204" pitchFamily="34" charset="0"/>
                <a:cs typeface="Calibri" panose="020F0502020204030204" pitchFamily="34" charset="0"/>
              </a:rPr>
              <a:t>En todos los casos</a:t>
            </a:r>
            <a:r>
              <a:rPr lang="es-AR" b="1" dirty="0" smtClean="0">
                <a:solidFill>
                  <a:schemeClr val="tx1"/>
                </a:solidFill>
                <a:latin typeface="Calibri" panose="020F0502020204030204" pitchFamily="34" charset="0"/>
                <a:cs typeface="Calibri" panose="020F0502020204030204" pitchFamily="34" charset="0"/>
              </a:rPr>
              <a:t>:</a:t>
            </a:r>
            <a:endParaRPr lang="es-MX" b="1" dirty="0" smtClean="0">
              <a:solidFill>
                <a:schemeClr val="tx1"/>
              </a:solidFill>
              <a:latin typeface="Calibri" panose="020F0502020204030204" pitchFamily="34" charset="0"/>
              <a:cs typeface="Calibri" panose="020F0502020204030204" pitchFamily="34" charset="0"/>
            </a:endParaRPr>
          </a:p>
          <a:p>
            <a:pPr algn="l"/>
            <a:r>
              <a:rPr lang="es-MX" b="1" u="sng" dirty="0" smtClean="0">
                <a:solidFill>
                  <a:schemeClr val="tx1"/>
                </a:solidFill>
                <a:latin typeface="Calibri" panose="020F0502020204030204" pitchFamily="34" charset="0"/>
                <a:cs typeface="Calibri" panose="020F0502020204030204" pitchFamily="34" charset="0"/>
              </a:rPr>
              <a:t>Pago</a:t>
            </a:r>
            <a:r>
              <a:rPr lang="es-MX" b="1" dirty="0">
                <a:solidFill>
                  <a:schemeClr val="tx1"/>
                </a:solidFill>
                <a:latin typeface="Calibri" panose="020F0502020204030204" pitchFamily="34" charset="0"/>
                <a:cs typeface="Calibri" panose="020F0502020204030204" pitchFamily="34" charset="0"/>
              </a:rPr>
              <a:t>: </a:t>
            </a:r>
            <a:r>
              <a:rPr lang="es-MX" dirty="0">
                <a:solidFill>
                  <a:schemeClr val="tx1"/>
                </a:solidFill>
                <a:latin typeface="Calibri" panose="020F0502020204030204" pitchFamily="34" charset="0"/>
                <a:cs typeface="Calibri" panose="020F0502020204030204" pitchFamily="34" charset="0"/>
              </a:rPr>
              <a:t>30 días contados desde el último día del último mes de suministro o 10 días fecha factura lo que ocurra después.</a:t>
            </a:r>
          </a:p>
          <a:p>
            <a:pPr algn="l"/>
            <a:r>
              <a:rPr lang="es-MX" b="1" u="sng" dirty="0">
                <a:solidFill>
                  <a:schemeClr val="tx1"/>
                </a:solidFill>
                <a:latin typeface="Calibri" panose="020F0502020204030204" pitchFamily="34" charset="0"/>
                <a:cs typeface="Calibri" panose="020F0502020204030204" pitchFamily="34" charset="0"/>
              </a:rPr>
              <a:t>Gastos administrativos</a:t>
            </a:r>
            <a:r>
              <a:rPr lang="es-MX" b="1" dirty="0">
                <a:solidFill>
                  <a:schemeClr val="tx1"/>
                </a:solidFill>
                <a:latin typeface="Calibri" panose="020F0502020204030204" pitchFamily="34" charset="0"/>
                <a:cs typeface="Calibri" panose="020F0502020204030204" pitchFamily="34" charset="0"/>
              </a:rPr>
              <a:t>: </a:t>
            </a:r>
            <a:r>
              <a:rPr lang="es-MX" dirty="0">
                <a:solidFill>
                  <a:schemeClr val="tx1"/>
                </a:solidFill>
                <a:latin typeface="Calibri" panose="020F0502020204030204" pitchFamily="34" charset="0"/>
                <a:cs typeface="Calibri" panose="020F0502020204030204" pitchFamily="34" charset="0"/>
              </a:rPr>
              <a:t>No tiene.</a:t>
            </a:r>
          </a:p>
          <a:p>
            <a:pPr algn="l"/>
            <a:r>
              <a:rPr lang="es-MX" b="1" u="sng" dirty="0" err="1">
                <a:solidFill>
                  <a:schemeClr val="tx1"/>
                </a:solidFill>
                <a:latin typeface="Calibri" panose="020F0502020204030204" pitchFamily="34" charset="0"/>
                <a:cs typeface="Calibri" panose="020F0502020204030204" pitchFamily="34" charset="0"/>
              </a:rPr>
              <a:t>Fee</a:t>
            </a:r>
            <a:r>
              <a:rPr lang="es-MX" b="1" u="sng" dirty="0">
                <a:solidFill>
                  <a:schemeClr val="tx1"/>
                </a:solidFill>
                <a:latin typeface="Calibri" panose="020F0502020204030204" pitchFamily="34" charset="0"/>
                <a:cs typeface="Calibri" panose="020F0502020204030204" pitchFamily="34" charset="0"/>
              </a:rPr>
              <a:t> de Bandera</a:t>
            </a:r>
            <a:r>
              <a:rPr lang="es-MX" b="1" dirty="0">
                <a:solidFill>
                  <a:schemeClr val="tx1"/>
                </a:solidFill>
                <a:latin typeface="Calibri" panose="020F0502020204030204" pitchFamily="34" charset="0"/>
                <a:cs typeface="Calibri" panose="020F0502020204030204" pitchFamily="34" charset="0"/>
              </a:rPr>
              <a:t>: </a:t>
            </a:r>
            <a:r>
              <a:rPr lang="es-MX" dirty="0">
                <a:solidFill>
                  <a:schemeClr val="tx1"/>
                </a:solidFill>
                <a:latin typeface="Calibri" panose="020F0502020204030204" pitchFamily="34" charset="0"/>
                <a:cs typeface="Calibri" panose="020F0502020204030204" pitchFamily="34" charset="0"/>
              </a:rPr>
              <a:t>se cobrará sólo por 8 (ocho) meses más a partir del 01/05/21, venciendo el 31/12/21.</a:t>
            </a:r>
          </a:p>
          <a:p>
            <a:pPr algn="l"/>
            <a:endParaRPr lang="en-US" sz="19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l"/>
            <a:endParaRPr lang="en-US" sz="1400" dirty="0"/>
          </a:p>
          <a:p>
            <a:pPr algn="l">
              <a:lnSpc>
                <a:spcPct val="150000"/>
              </a:lnSpc>
              <a:spcBef>
                <a:spcPts val="1300"/>
              </a:spcBef>
            </a:pPr>
            <a:endParaRPr lang="en-US"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l">
              <a:lnSpc>
                <a:spcPct val="150000"/>
              </a:lnSpc>
              <a:spcBef>
                <a:spcPts val="1300"/>
              </a:spcBef>
            </a:pPr>
            <a:endParaRPr lang="es-MX" sz="7200" b="1" u="sng" dirty="0" smtClean="0">
              <a:solidFill>
                <a:schemeClr val="tx1"/>
              </a:solidFill>
              <a:latin typeface="Calibri" panose="020F0502020204030204" pitchFamily="34" charset="0"/>
              <a:cs typeface="Calibri" panose="020F0502020204030204" pitchFamily="34" charset="0"/>
            </a:endParaRPr>
          </a:p>
          <a:p>
            <a:pPr algn="l">
              <a:lnSpc>
                <a:spcPct val="150000"/>
              </a:lnSpc>
              <a:spcBef>
                <a:spcPts val="1300"/>
              </a:spcBef>
            </a:pPr>
            <a:endParaRPr lang="es-MX" sz="7200" b="1" u="sng" dirty="0">
              <a:solidFill>
                <a:schemeClr val="tx1"/>
              </a:solidFill>
              <a:latin typeface="Calibri" panose="020F0502020204030204" pitchFamily="34" charset="0"/>
              <a:cs typeface="Calibri" panose="020F0502020204030204" pitchFamily="34" charset="0"/>
            </a:endParaRPr>
          </a:p>
          <a:p>
            <a:pPr algn="l">
              <a:lnSpc>
                <a:spcPct val="150000"/>
              </a:lnSpc>
              <a:spcBef>
                <a:spcPts val="1300"/>
              </a:spcBef>
            </a:pPr>
            <a:endParaRPr lang="es-MX" sz="7200" b="1" u="sng"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80609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87383" y="130630"/>
            <a:ext cx="11482252" cy="6727370"/>
          </a:xfrm>
        </p:spPr>
        <p:txBody>
          <a:bodyPr>
            <a:normAutofit fontScale="92500" lnSpcReduction="20000"/>
          </a:bodyPr>
          <a:lstStyle/>
          <a:p>
            <a:pPr algn="l">
              <a:lnSpc>
                <a:spcPct val="150000"/>
              </a:lnSpc>
              <a:spcBef>
                <a:spcPts val="1300"/>
              </a:spcBef>
            </a:pPr>
            <a:r>
              <a:rPr lang="es-MX" sz="1900" b="1" u="sng" dirty="0" smtClean="0">
                <a:solidFill>
                  <a:schemeClr val="tx1"/>
                </a:solidFill>
                <a:latin typeface="Calibri" panose="020F0502020204030204" pitchFamily="34" charset="0"/>
                <a:cs typeface="Calibri" panose="020F0502020204030204" pitchFamily="34" charset="0"/>
              </a:rPr>
              <a:t>Cláusulas </a:t>
            </a:r>
            <a:r>
              <a:rPr lang="es-MX" sz="1900" b="1" u="sng" dirty="0">
                <a:solidFill>
                  <a:schemeClr val="tx1"/>
                </a:solidFill>
                <a:latin typeface="Calibri" panose="020F0502020204030204" pitchFamily="34" charset="0"/>
                <a:cs typeface="Calibri" panose="020F0502020204030204" pitchFamily="34" charset="0"/>
              </a:rPr>
              <a:t>de salida</a:t>
            </a:r>
            <a:r>
              <a:rPr lang="es-MX" sz="1900" b="1" dirty="0">
                <a:solidFill>
                  <a:schemeClr val="tx1"/>
                </a:solidFill>
                <a:latin typeface="Calibri" panose="020F0502020204030204" pitchFamily="34" charset="0"/>
                <a:cs typeface="Calibri" panose="020F0502020204030204" pitchFamily="34" charset="0"/>
              </a:rPr>
              <a:t>: </a:t>
            </a:r>
            <a:r>
              <a:rPr lang="es-MX" sz="1900" b="1" u="sng" dirty="0">
                <a:solidFill>
                  <a:schemeClr val="tx1"/>
                </a:solidFill>
                <a:latin typeface="Calibri" panose="020F0502020204030204" pitchFamily="34" charset="0"/>
                <a:cs typeface="Calibri" panose="020F0502020204030204" pitchFamily="34" charset="0"/>
              </a:rPr>
              <a:t>A favor de YPF: </a:t>
            </a:r>
            <a:r>
              <a:rPr lang="es-MX" sz="1900" dirty="0">
                <a:solidFill>
                  <a:schemeClr val="tx1"/>
                </a:solidFill>
                <a:latin typeface="Calibri" panose="020F0502020204030204" pitchFamily="34" charset="0"/>
                <a:cs typeface="Calibri" panose="020F0502020204030204" pitchFamily="34" charset="0"/>
              </a:rPr>
              <a:t>Si la secretaría de Energía de la Nación y/o autoridad interviniente, mediante decreto, resolución u otro acto administrativo, congela los precios de la nafta (súper) entre 92 y 95 Ron por un periodo mayor a noventa (90) días corridos desde el momento de su reglamentación, dentro del plazo de treinta (30) días corridos, las partes renegociarán nuevos precios a aplicar a partir del vencimiento de dicho plazo. De no mediar acuerdo dentro del plazo establecido, YPF queda facultada para rescindir anticipadamente la oferta y como consecuencia, terminar la puesta a disposición del gas natural, sin necesidad de intimación o notificación adicional alguna y sin perjuicio del derecho de reclamar cualquier suma adeudada por el Cliente, quien no tendrá derecho a reclamar compensación alguna en razón de la referida rescisión.                     </a:t>
            </a:r>
          </a:p>
          <a:p>
            <a:pPr algn="l">
              <a:lnSpc>
                <a:spcPct val="150000"/>
              </a:lnSpc>
              <a:spcBef>
                <a:spcPts val="1300"/>
              </a:spcBef>
            </a:pPr>
            <a:r>
              <a:rPr lang="es-MX" sz="1900" b="1" dirty="0" smtClean="0">
                <a:solidFill>
                  <a:schemeClr val="tx1"/>
                </a:solidFill>
                <a:latin typeface="Calibri" panose="020F0502020204030204" pitchFamily="34" charset="0"/>
                <a:cs typeface="Calibri" panose="020F0502020204030204" pitchFamily="34" charset="0"/>
              </a:rPr>
              <a:t>A favor del Cliente:</a:t>
            </a:r>
            <a:r>
              <a:rPr lang="es-MX" sz="1900" dirty="0" smtClean="0">
                <a:solidFill>
                  <a:schemeClr val="tx1"/>
                </a:solidFill>
                <a:latin typeface="Calibri" panose="020F0502020204030204" pitchFamily="34" charset="0"/>
                <a:cs typeface="Calibri" panose="020F0502020204030204" pitchFamily="34" charset="0"/>
              </a:rPr>
              <a:t> Si dentro del Plazo de Vigencia , se verificare por un periodo de al menos noventa (90) días corridos (“Periodo de Verificación”)  un evento por el cual la presente Oferta se tornare excesivamente onerosa por una alteración extraordinaria de las circunstancias existentes al tiempo de su celebración, sobrevenida por causas ajenas y fuera del control del Cliente y al riesgo asumido por éste al tiempo de su celebración (“Afectación Extraordinaria”), el Cliente podrá solicitar a YPF la renegociación del Precio del Gas Natural durante un plazo de treinta (30) días corridos contados desde la finalización del Periodo de Verificación, en la medida y siempre que el Cliente demuestre en forma previa y fehaciente a YPF el evento de Afectación Extraordinaria como condición para la renegociación. De no mediar acuerdo dentro del plazo de renegociación antes establecido, el Cliente quedará facultado para rescindir anticipadamente la presente Oferta.</a:t>
            </a:r>
          </a:p>
          <a:p>
            <a:pPr algn="l">
              <a:spcBef>
                <a:spcPts val="1300"/>
              </a:spcBef>
            </a:pPr>
            <a:r>
              <a:rPr lang="es-MX" sz="1900" b="1" u="sng" dirty="0" smtClean="0">
                <a:solidFill>
                  <a:schemeClr val="tx1"/>
                </a:solidFill>
                <a:latin typeface="Calibri" panose="020F0502020204030204" pitchFamily="34" charset="0"/>
                <a:cs typeface="Calibri" panose="020F0502020204030204" pitchFamily="34" charset="0"/>
              </a:rPr>
              <a:t>Compromiso exclusividad del Cliente a favor de YPF</a:t>
            </a:r>
            <a:r>
              <a:rPr lang="es-MX" sz="1900" b="1" dirty="0" smtClean="0">
                <a:solidFill>
                  <a:schemeClr val="tx1"/>
                </a:solidFill>
                <a:latin typeface="Calibri" panose="020F0502020204030204" pitchFamily="34" charset="0"/>
                <a:cs typeface="Calibri" panose="020F0502020204030204" pitchFamily="34" charset="0"/>
              </a:rPr>
              <a:t>:</a:t>
            </a:r>
            <a:r>
              <a:rPr lang="es-MX" sz="1900" dirty="0" smtClean="0">
                <a:solidFill>
                  <a:schemeClr val="tx1"/>
                </a:solidFill>
                <a:latin typeface="Calibri" panose="020F0502020204030204" pitchFamily="34" charset="0"/>
                <a:cs typeface="Calibri" panose="020F0502020204030204" pitchFamily="34" charset="0"/>
              </a:rPr>
              <a:t> 100%.</a:t>
            </a:r>
          </a:p>
          <a:p>
            <a:pPr algn="l"/>
            <a:endParaRPr lang="en-US" sz="1400" dirty="0"/>
          </a:p>
          <a:p>
            <a:pPr algn="l">
              <a:lnSpc>
                <a:spcPct val="150000"/>
              </a:lnSpc>
              <a:spcBef>
                <a:spcPts val="1300"/>
              </a:spcBef>
            </a:pPr>
            <a:endParaRPr lang="en-US"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l">
              <a:lnSpc>
                <a:spcPct val="150000"/>
              </a:lnSpc>
              <a:spcBef>
                <a:spcPts val="1300"/>
              </a:spcBef>
            </a:pPr>
            <a:endParaRPr lang="es-MX" sz="7200" b="1" u="sng" dirty="0" smtClean="0">
              <a:solidFill>
                <a:schemeClr val="tx1"/>
              </a:solidFill>
              <a:latin typeface="Calibri" panose="020F0502020204030204" pitchFamily="34" charset="0"/>
              <a:cs typeface="Calibri" panose="020F0502020204030204" pitchFamily="34" charset="0"/>
            </a:endParaRPr>
          </a:p>
          <a:p>
            <a:pPr algn="l">
              <a:lnSpc>
                <a:spcPct val="150000"/>
              </a:lnSpc>
              <a:spcBef>
                <a:spcPts val="1300"/>
              </a:spcBef>
            </a:pPr>
            <a:endParaRPr lang="es-MX" sz="7200" b="1" u="sng" dirty="0">
              <a:solidFill>
                <a:schemeClr val="tx1"/>
              </a:solidFill>
              <a:latin typeface="Calibri" panose="020F0502020204030204" pitchFamily="34" charset="0"/>
              <a:cs typeface="Calibri" panose="020F0502020204030204" pitchFamily="34" charset="0"/>
            </a:endParaRPr>
          </a:p>
          <a:p>
            <a:pPr algn="l">
              <a:lnSpc>
                <a:spcPct val="150000"/>
              </a:lnSpc>
              <a:spcBef>
                <a:spcPts val="1300"/>
              </a:spcBef>
            </a:pPr>
            <a:endParaRPr lang="es-MX" sz="7200" b="1" u="sng"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96803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65760" y="1727200"/>
            <a:ext cx="11416936" cy="4947919"/>
          </a:xfrm>
        </p:spPr>
        <p:txBody>
          <a:bodyPr>
            <a:normAutofit/>
          </a:bodyPr>
          <a:lstStyle/>
          <a:p>
            <a:pPr algn="just">
              <a:lnSpc>
                <a:spcPct val="107000"/>
              </a:lnSpc>
              <a:spcAft>
                <a:spcPts val="800"/>
              </a:spcAft>
            </a:pPr>
            <a:r>
              <a:rPr lang="es-AR" sz="2300" b="1" u="sng" dirty="0" err="1">
                <a:solidFill>
                  <a:schemeClr val="tx1"/>
                </a:solidFill>
                <a:latin typeface="Calibri" panose="020F0502020204030204" pitchFamily="34" charset="0"/>
                <a:ea typeface="Calibri" panose="020F0502020204030204" pitchFamily="34" charset="0"/>
                <a:cs typeface="Calibri" panose="020F0502020204030204" pitchFamily="34" charset="0"/>
              </a:rPr>
              <a:t>MetroENERGÍA</a:t>
            </a:r>
            <a:r>
              <a:rPr lang="es-AR" sz="23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lang="en-US" sz="230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sz="22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Duración</a:t>
            </a:r>
            <a:r>
              <a:rPr lang="es-AR" sz="2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sz="22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19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3 </a:t>
            </a:r>
            <a:r>
              <a:rPr lang="es-AR" sz="1900" dirty="0">
                <a:solidFill>
                  <a:schemeClr val="tx1"/>
                </a:solidFill>
                <a:latin typeface="Calibri" panose="020F0502020204030204" pitchFamily="34" charset="0"/>
                <a:ea typeface="Calibri" panose="020F0502020204030204" pitchFamily="34" charset="0"/>
                <a:cs typeface="Calibri" panose="020F0502020204030204" pitchFamily="34" charset="0"/>
              </a:rPr>
              <a:t>años (01/05/2021 al 30/04/2024) Prevé prórroga automática.</a:t>
            </a:r>
            <a:endParaRPr lang="en-US" sz="19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sz="2200" b="1" u="sng" dirty="0">
                <a:solidFill>
                  <a:schemeClr val="tx1"/>
                </a:solidFill>
                <a:latin typeface="Calibri" panose="020F0502020204030204" pitchFamily="34" charset="0"/>
                <a:ea typeface="Calibri" panose="020F0502020204030204" pitchFamily="34" charset="0"/>
                <a:cs typeface="Calibri" panose="020F0502020204030204" pitchFamily="34" charset="0"/>
              </a:rPr>
              <a:t>Puntos Entrega</a:t>
            </a:r>
            <a:r>
              <a:rPr lang="es-AR" sz="2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sz="22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1900" dirty="0">
                <a:solidFill>
                  <a:schemeClr val="tx1"/>
                </a:solidFill>
                <a:latin typeface="Calibri" panose="020F0502020204030204" pitchFamily="34" charset="0"/>
                <a:ea typeface="Calibri" panose="020F0502020204030204" pitchFamily="34" charset="0"/>
                <a:cs typeface="Calibri" panose="020F0502020204030204" pitchFamily="34" charset="0"/>
              </a:rPr>
              <a:t>garantizan</a:t>
            </a:r>
            <a:endParaRPr lang="en-US" sz="19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1530350" algn="l"/>
              </a:tabLst>
            </a:pPr>
            <a:r>
              <a:rPr lang="es-AR" sz="2200" b="1" u="sng" dirty="0">
                <a:solidFill>
                  <a:schemeClr val="tx1"/>
                </a:solidFill>
                <a:latin typeface="Calibri" panose="020F0502020204030204" pitchFamily="34" charset="0"/>
                <a:ea typeface="Calibri" panose="020F0502020204030204" pitchFamily="34" charset="0"/>
                <a:cs typeface="Calibri" panose="020F0502020204030204" pitchFamily="34" charset="0"/>
              </a:rPr>
              <a:t>Penalidad por falta entrega</a:t>
            </a:r>
            <a:r>
              <a:rPr lang="es-AR" sz="2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sz="22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1900" dirty="0">
                <a:solidFill>
                  <a:schemeClr val="tx1"/>
                </a:solidFill>
                <a:latin typeface="Calibri" panose="020F0502020204030204" pitchFamily="34" charset="0"/>
                <a:ea typeface="Calibri" panose="020F0502020204030204" pitchFamily="34" charset="0"/>
                <a:cs typeface="Calibri" panose="020F0502020204030204" pitchFamily="34" charset="0"/>
              </a:rPr>
              <a:t>(a)	Si el cliente adquiere el gas </a:t>
            </a:r>
            <a:r>
              <a:rPr lang="es-AR" sz="19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de un </a:t>
            </a:r>
            <a:r>
              <a:rPr lang="es-AR" sz="1900" dirty="0">
                <a:solidFill>
                  <a:schemeClr val="tx1"/>
                </a:solidFill>
                <a:latin typeface="Calibri" panose="020F0502020204030204" pitchFamily="34" charset="0"/>
                <a:ea typeface="Calibri" panose="020F0502020204030204" pitchFamily="34" charset="0"/>
                <a:cs typeface="Calibri" panose="020F0502020204030204" pitchFamily="34" charset="0"/>
              </a:rPr>
              <a:t>tercero, reembolso mayores costos incurridos hasta el precio. O, b) En caso de que el Cliente no adquiriera gas natural de terceros, reconocimiento equivalente al precio por el volumen no entregado.</a:t>
            </a:r>
            <a:endParaRPr lang="en-US" sz="19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sz="2200" b="1" u="sng" dirty="0">
                <a:solidFill>
                  <a:schemeClr val="tx1"/>
                </a:solidFill>
                <a:latin typeface="Calibri" panose="020F0502020204030204" pitchFamily="34" charset="0"/>
                <a:ea typeface="Calibri" panose="020F0502020204030204" pitchFamily="34" charset="0"/>
                <a:cs typeface="Calibri" panose="020F0502020204030204" pitchFamily="34" charset="0"/>
              </a:rPr>
              <a:t>Precio zona </a:t>
            </a:r>
            <a:r>
              <a:rPr lang="es-AR" sz="2200" b="1" u="sng" dirty="0" err="1">
                <a:solidFill>
                  <a:schemeClr val="tx1"/>
                </a:solidFill>
                <a:latin typeface="Calibri" panose="020F0502020204030204" pitchFamily="34" charset="0"/>
                <a:ea typeface="Calibri" panose="020F0502020204030204" pitchFamily="34" charset="0"/>
                <a:cs typeface="Calibri" panose="020F0502020204030204" pitchFamily="34" charset="0"/>
              </a:rPr>
              <a:t>MetroGAS</a:t>
            </a:r>
            <a:r>
              <a:rPr lang="es-AR" sz="2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s-AR" sz="22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AR" sz="1900" dirty="0">
                <a:solidFill>
                  <a:schemeClr val="tx1"/>
                </a:solidFill>
                <a:latin typeface="Calibri" panose="020F0502020204030204" pitchFamily="34" charset="0"/>
                <a:ea typeface="Calibri" panose="020F0502020204030204" pitchFamily="34" charset="0"/>
                <a:cs typeface="Calibri" panose="020F0502020204030204" pitchFamily="34" charset="0"/>
              </a:rPr>
              <a:t>Porcentajes de la nafta súper (92 a 95 RON) promedio de EESS que se detallan:</a:t>
            </a:r>
            <a:endParaRPr lang="en-US" sz="19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sz="1900" dirty="0">
                <a:solidFill>
                  <a:schemeClr val="tx1"/>
                </a:solidFill>
                <a:latin typeface="Calibri" panose="020F0502020204030204" pitchFamily="34" charset="0"/>
                <a:ea typeface="Calibri" panose="020F0502020204030204" pitchFamily="34" charset="0"/>
                <a:cs typeface="Calibri" panose="020F0502020204030204" pitchFamily="34" charset="0"/>
              </a:rPr>
              <a:t>01/05/21 a 31/07/21 13,5% - 01/08/21 a 31/10/21 14% - 01/11/21 a 03/01/22 14,5%</a:t>
            </a:r>
            <a:endParaRPr lang="en-US" sz="19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sz="1900" dirty="0">
                <a:solidFill>
                  <a:schemeClr val="tx1"/>
                </a:solidFill>
                <a:latin typeface="Calibri" panose="020F0502020204030204" pitchFamily="34" charset="0"/>
                <a:ea typeface="Calibri" panose="020F0502020204030204" pitchFamily="34" charset="0"/>
                <a:cs typeface="Calibri" panose="020F0502020204030204" pitchFamily="34" charset="0"/>
              </a:rPr>
              <a:t>01/02/22 a 30/04/22 15% - 01/05/22 en adelante 15,5%</a:t>
            </a:r>
            <a:endParaRPr lang="en-US" sz="19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486" y="0"/>
            <a:ext cx="3331027" cy="1727200"/>
          </a:xfrm>
          <a:prstGeom prst="rect">
            <a:avLst/>
          </a:prstGeom>
        </p:spPr>
      </p:pic>
    </p:spTree>
    <p:extLst>
      <p:ext uri="{BB962C8B-B14F-4D97-AF65-F5344CB8AC3E}">
        <p14:creationId xmlns:p14="http://schemas.microsoft.com/office/powerpoint/2010/main" val="2030139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509451" y="992777"/>
            <a:ext cx="11260183" cy="5225143"/>
          </a:xfrm>
        </p:spPr>
        <p:txBody>
          <a:bodyPr>
            <a:normAutofit/>
          </a:bodyPr>
          <a:lstStyle/>
          <a:p>
            <a:pPr lvl="0" algn="just">
              <a:spcBef>
                <a:spcPts val="1200"/>
              </a:spcBef>
              <a:spcAft>
                <a:spcPts val="1000"/>
              </a:spcAft>
              <a:buClr>
                <a:srgbClr val="5FCBEF"/>
              </a:buClr>
            </a:pPr>
            <a:r>
              <a:rPr lang="es-AR" sz="2200" b="1" u="sng" dirty="0">
                <a:solidFill>
                  <a:prstClr val="black"/>
                </a:solidFill>
                <a:latin typeface="Calibri" panose="020F0502020204030204" pitchFamily="34" charset="0"/>
                <a:ea typeface="Calibri" panose="020F0502020204030204" pitchFamily="34" charset="0"/>
                <a:cs typeface="Calibri" panose="020F0502020204030204" pitchFamily="34" charset="0"/>
              </a:rPr>
              <a:t>EESS para promediar</a:t>
            </a:r>
            <a:r>
              <a:rPr lang="es-AR" sz="2200" b="1" dirty="0">
                <a:solidFill>
                  <a:prstClr val="black"/>
                </a:solidFill>
                <a:latin typeface="Calibri" panose="020F0502020204030204" pitchFamily="34" charset="0"/>
                <a:ea typeface="Calibri" panose="020F0502020204030204" pitchFamily="34" charset="0"/>
                <a:cs typeface="Calibri" panose="020F0502020204030204" pitchFamily="34" charset="0"/>
              </a:rPr>
              <a:t>:</a:t>
            </a:r>
            <a:r>
              <a:rPr lang="es-AR" sz="2200" dirty="0">
                <a:solidFill>
                  <a:prstClr val="black"/>
                </a:solidFill>
                <a:latin typeface="Calibri" panose="020F0502020204030204" pitchFamily="34" charset="0"/>
                <a:ea typeface="Calibri" panose="020F0502020204030204" pitchFamily="34" charset="0"/>
                <a:cs typeface="Calibri" panose="020F0502020204030204" pitchFamily="34" charset="0"/>
              </a:rPr>
              <a:t> </a:t>
            </a:r>
            <a:r>
              <a:rPr lang="es-AR" sz="1900" dirty="0">
                <a:solidFill>
                  <a:prstClr val="black"/>
                </a:solidFill>
                <a:latin typeface="Calibri" panose="020F0502020204030204" pitchFamily="34" charset="0"/>
                <a:ea typeface="Calibri" panose="020F0502020204030204" pitchFamily="34" charset="0"/>
                <a:cs typeface="Calibri" panose="020F0502020204030204" pitchFamily="34" charset="0"/>
              </a:rPr>
              <a:t>OPESSA Yatay, ubicada en Av. </a:t>
            </a:r>
            <a:r>
              <a:rPr lang="es-AR" sz="1900" dirty="0" smtClean="0">
                <a:solidFill>
                  <a:prstClr val="black"/>
                </a:solidFill>
                <a:latin typeface="Calibri" panose="020F0502020204030204" pitchFamily="34" charset="0"/>
                <a:ea typeface="Calibri" panose="020F0502020204030204" pitchFamily="34" charset="0"/>
                <a:cs typeface="Calibri" panose="020F0502020204030204" pitchFamily="34" charset="0"/>
              </a:rPr>
              <a:t>Díaz </a:t>
            </a:r>
            <a:r>
              <a:rPr lang="es-AR" sz="1900" dirty="0">
                <a:solidFill>
                  <a:prstClr val="black"/>
                </a:solidFill>
                <a:latin typeface="Calibri" panose="020F0502020204030204" pitchFamily="34" charset="0"/>
                <a:ea typeface="Calibri" panose="020F0502020204030204" pitchFamily="34" charset="0"/>
                <a:cs typeface="Calibri" panose="020F0502020204030204" pitchFamily="34" charset="0"/>
              </a:rPr>
              <a:t>Vélez 4373, Almagro, CABA. - OPESSA Retiro, ubicada en Av. Antártida Argentina y Calle 10, Retiro, CABA. OPESSA ACA Autódromo, ubicada en Av. Coronel Roca 4550, V. </a:t>
            </a:r>
            <a:r>
              <a:rPr lang="es-AR" sz="1900" dirty="0" err="1">
                <a:solidFill>
                  <a:prstClr val="black"/>
                </a:solidFill>
                <a:latin typeface="Calibri" panose="020F0502020204030204" pitchFamily="34" charset="0"/>
                <a:ea typeface="Calibri" panose="020F0502020204030204" pitchFamily="34" charset="0"/>
                <a:cs typeface="Calibri" panose="020F0502020204030204" pitchFamily="34" charset="0"/>
              </a:rPr>
              <a:t>Soldati</a:t>
            </a:r>
            <a:r>
              <a:rPr lang="es-AR" sz="1900" dirty="0">
                <a:solidFill>
                  <a:prstClr val="black"/>
                </a:solidFill>
                <a:latin typeface="Calibri" panose="020F0502020204030204" pitchFamily="34" charset="0"/>
                <a:ea typeface="Calibri" panose="020F0502020204030204" pitchFamily="34" charset="0"/>
                <a:cs typeface="Calibri" panose="020F0502020204030204" pitchFamily="34" charset="0"/>
              </a:rPr>
              <a:t>, CABA.OPESSA Florencio Varela, ubicada en Av. Calchaquí 5877, F. Varela, Bs. As. </a:t>
            </a:r>
            <a:endParaRPr lang="en-US" sz="19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just">
              <a:spcAft>
                <a:spcPts val="800"/>
              </a:spcAft>
              <a:buClr>
                <a:srgbClr val="5FCBEF"/>
              </a:buClr>
            </a:pPr>
            <a:r>
              <a:rPr lang="es-AR" sz="1900" dirty="0">
                <a:solidFill>
                  <a:prstClr val="black"/>
                </a:solidFill>
                <a:latin typeface="Calibri" panose="020F0502020204030204" pitchFamily="34" charset="0"/>
                <a:ea typeface="Calibri" panose="020F0502020204030204" pitchFamily="34" charset="0"/>
                <a:cs typeface="Calibri" panose="020F0502020204030204" pitchFamily="34" charset="0"/>
              </a:rPr>
              <a:t>Los precios a promediar serán los últimos publicados según Resolución E 314/2016 del (ex) Ministerio de Energía y Minería, en </a:t>
            </a:r>
            <a:r>
              <a:rPr lang="es-AR" sz="1900" u="sng" dirty="0">
                <a:solidFill>
                  <a:prstClr val="black"/>
                </a:solidFill>
                <a:latin typeface="Calibri" panose="020F0502020204030204" pitchFamily="34" charset="0"/>
                <a:ea typeface="Calibri" panose="020F0502020204030204" pitchFamily="34" charset="0"/>
                <a:cs typeface="Calibri" panose="020F0502020204030204" pitchFamily="34" charset="0"/>
                <a:hlinkClick r:id="rId2"/>
              </a:rPr>
              <a:t>http://datos.minem.gob.ar/dataset/precios-en-surtidor</a:t>
            </a:r>
            <a:r>
              <a:rPr lang="es-AR" sz="1900" dirty="0">
                <a:solidFill>
                  <a:prstClr val="black"/>
                </a:solidFill>
                <a:latin typeface="Calibri" panose="020F0502020204030204" pitchFamily="34" charset="0"/>
                <a:ea typeface="Calibri" panose="020F0502020204030204" pitchFamily="34" charset="0"/>
                <a:cs typeface="Calibri" panose="020F0502020204030204" pitchFamily="34" charset="0"/>
              </a:rPr>
              <a:t>, o aquella que en el futuro la complemente o reemplace cuatro (4) días antes de la finalización del mes anterior al de inicio de cada Periodo</a:t>
            </a:r>
            <a:r>
              <a:rPr lang="es-AR" sz="1900" dirty="0" smtClean="0">
                <a:solidFill>
                  <a:prstClr val="black"/>
                </a:solidFill>
                <a:latin typeface="Calibri" panose="020F0502020204030204" pitchFamily="34" charset="0"/>
                <a:ea typeface="Calibri" panose="020F0502020204030204" pitchFamily="34" charset="0"/>
                <a:cs typeface="Calibri" panose="020F0502020204030204" pitchFamily="34" charset="0"/>
              </a:rPr>
              <a:t>.</a:t>
            </a:r>
            <a:endParaRPr lang="en-US" sz="19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spcAft>
                <a:spcPts val="800"/>
              </a:spcAft>
              <a:buClr>
                <a:srgbClr val="5FCBEF"/>
              </a:buClr>
            </a:pPr>
            <a:r>
              <a:rPr lang="es-AR" sz="2200" b="1" u="sng" dirty="0">
                <a:solidFill>
                  <a:prstClr val="black"/>
                </a:solidFill>
                <a:latin typeface="Calibri" panose="020F0502020204030204" pitchFamily="34" charset="0"/>
                <a:ea typeface="Calibri" panose="020F0502020204030204" pitchFamily="34" charset="0"/>
                <a:cs typeface="Calibri" panose="020F0502020204030204" pitchFamily="34" charset="0"/>
              </a:rPr>
              <a:t>Pago</a:t>
            </a:r>
            <a:r>
              <a:rPr lang="es-AR" sz="2200" b="1" dirty="0">
                <a:solidFill>
                  <a:prstClr val="black"/>
                </a:solidFill>
                <a:latin typeface="Calibri" panose="020F0502020204030204" pitchFamily="34" charset="0"/>
                <a:ea typeface="Calibri" panose="020F0502020204030204" pitchFamily="34" charset="0"/>
                <a:cs typeface="Calibri" panose="020F0502020204030204" pitchFamily="34" charset="0"/>
              </a:rPr>
              <a:t>:</a:t>
            </a:r>
            <a:r>
              <a:rPr lang="es-AR" sz="2200" dirty="0">
                <a:solidFill>
                  <a:prstClr val="black"/>
                </a:solidFill>
                <a:latin typeface="Calibri" panose="020F0502020204030204" pitchFamily="34" charset="0"/>
                <a:ea typeface="Calibri" panose="020F0502020204030204" pitchFamily="34" charset="0"/>
                <a:cs typeface="Calibri" panose="020F0502020204030204" pitchFamily="34" charset="0"/>
              </a:rPr>
              <a:t> </a:t>
            </a:r>
            <a:r>
              <a:rPr lang="es-AR" sz="1900" dirty="0">
                <a:solidFill>
                  <a:prstClr val="black"/>
                </a:solidFill>
                <a:latin typeface="Calibri" panose="020F0502020204030204" pitchFamily="34" charset="0"/>
                <a:ea typeface="Calibri" panose="020F0502020204030204" pitchFamily="34" charset="0"/>
                <a:cs typeface="Calibri" panose="020F0502020204030204" pitchFamily="34" charset="0"/>
              </a:rPr>
              <a:t>14 días fecha factura.</a:t>
            </a:r>
            <a:endParaRPr lang="en-US" sz="19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spcAft>
                <a:spcPts val="800"/>
              </a:spcAft>
              <a:buClr>
                <a:srgbClr val="5FCBEF"/>
              </a:buClr>
            </a:pPr>
            <a:r>
              <a:rPr lang="es-AR" sz="2200" b="1" u="sng" dirty="0">
                <a:solidFill>
                  <a:prstClr val="black"/>
                </a:solidFill>
                <a:latin typeface="Calibri" panose="020F0502020204030204" pitchFamily="34" charset="0"/>
                <a:ea typeface="Calibri" panose="020F0502020204030204" pitchFamily="34" charset="0"/>
                <a:cs typeface="Calibri" panose="020F0502020204030204" pitchFamily="34" charset="0"/>
              </a:rPr>
              <a:t>Gastos administrativos</a:t>
            </a:r>
            <a:r>
              <a:rPr lang="es-AR" sz="2200" b="1" dirty="0">
                <a:solidFill>
                  <a:prstClr val="black"/>
                </a:solidFill>
                <a:latin typeface="Calibri" panose="020F0502020204030204" pitchFamily="34" charset="0"/>
                <a:ea typeface="Calibri" panose="020F0502020204030204" pitchFamily="34" charset="0"/>
                <a:cs typeface="Calibri" panose="020F0502020204030204" pitchFamily="34" charset="0"/>
              </a:rPr>
              <a:t>:</a:t>
            </a:r>
            <a:r>
              <a:rPr lang="es-AR" sz="2200" dirty="0">
                <a:solidFill>
                  <a:prstClr val="black"/>
                </a:solidFill>
                <a:latin typeface="Calibri" panose="020F0502020204030204" pitchFamily="34" charset="0"/>
                <a:ea typeface="Calibri" panose="020F0502020204030204" pitchFamily="34" charset="0"/>
                <a:cs typeface="Calibri" panose="020F0502020204030204" pitchFamily="34" charset="0"/>
              </a:rPr>
              <a:t> </a:t>
            </a:r>
            <a:r>
              <a:rPr lang="es-AR" sz="1900" dirty="0">
                <a:solidFill>
                  <a:prstClr val="black"/>
                </a:solidFill>
                <a:latin typeface="Calibri" panose="020F0502020204030204" pitchFamily="34" charset="0"/>
                <a:ea typeface="Calibri" panose="020F0502020204030204" pitchFamily="34" charset="0"/>
                <a:cs typeface="Calibri" panose="020F0502020204030204" pitchFamily="34" charset="0"/>
              </a:rPr>
              <a:t>Incluido en el precio. </a:t>
            </a:r>
            <a:endParaRPr lang="en-US" sz="19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spcAft>
                <a:spcPts val="800"/>
              </a:spcAft>
              <a:buClr>
                <a:srgbClr val="5FCBEF"/>
              </a:buClr>
            </a:pPr>
            <a:r>
              <a:rPr lang="es-AR" sz="2100" b="1" u="sng" dirty="0">
                <a:solidFill>
                  <a:prstClr val="black"/>
                </a:solidFill>
                <a:latin typeface="Calibri" panose="020F0502020204030204" pitchFamily="34" charset="0"/>
                <a:ea typeface="Calibri" panose="020F0502020204030204" pitchFamily="34" charset="0"/>
                <a:cs typeface="Calibri" panose="020F0502020204030204" pitchFamily="34" charset="0"/>
              </a:rPr>
              <a:t>Co</a:t>
            </a:r>
            <a:r>
              <a:rPr lang="es-AR" sz="2200" b="1" u="sng" dirty="0">
                <a:solidFill>
                  <a:prstClr val="black"/>
                </a:solidFill>
                <a:latin typeface="Calibri" panose="020F0502020204030204" pitchFamily="34" charset="0"/>
                <a:ea typeface="Calibri" panose="020F0502020204030204" pitchFamily="34" charset="0"/>
                <a:cs typeface="Calibri" panose="020F0502020204030204" pitchFamily="34" charset="0"/>
              </a:rPr>
              <a:t>mpromiso de exclusividad del Cliente a favor de </a:t>
            </a:r>
            <a:r>
              <a:rPr lang="es-AR" sz="2200" b="1" u="sng" dirty="0" err="1">
                <a:solidFill>
                  <a:prstClr val="black"/>
                </a:solidFill>
                <a:latin typeface="Calibri" panose="020F0502020204030204" pitchFamily="34" charset="0"/>
                <a:ea typeface="Calibri" panose="020F0502020204030204" pitchFamily="34" charset="0"/>
                <a:cs typeface="Calibri" panose="020F0502020204030204" pitchFamily="34" charset="0"/>
              </a:rPr>
              <a:t>MetroENERGÍA</a:t>
            </a:r>
            <a:r>
              <a:rPr lang="es-AR" sz="2200" b="1" dirty="0">
                <a:solidFill>
                  <a:prstClr val="black"/>
                </a:solidFill>
                <a:latin typeface="Calibri" panose="020F0502020204030204" pitchFamily="34" charset="0"/>
                <a:ea typeface="Calibri" panose="020F0502020204030204" pitchFamily="34" charset="0"/>
                <a:cs typeface="Calibri" panose="020F0502020204030204" pitchFamily="34" charset="0"/>
              </a:rPr>
              <a:t>:</a:t>
            </a:r>
            <a:r>
              <a:rPr lang="es-AR" sz="2200" dirty="0">
                <a:solidFill>
                  <a:prstClr val="black"/>
                </a:solidFill>
                <a:latin typeface="Calibri" panose="020F0502020204030204" pitchFamily="34" charset="0"/>
                <a:ea typeface="Calibri" panose="020F0502020204030204" pitchFamily="34" charset="0"/>
                <a:cs typeface="Calibri" panose="020F0502020204030204" pitchFamily="34" charset="0"/>
              </a:rPr>
              <a:t> </a:t>
            </a:r>
            <a:r>
              <a:rPr lang="es-AR" sz="1900" dirty="0">
                <a:solidFill>
                  <a:prstClr val="black"/>
                </a:solidFill>
                <a:latin typeface="Calibri" panose="020F0502020204030204" pitchFamily="34" charset="0"/>
                <a:ea typeface="Calibri" panose="020F0502020204030204" pitchFamily="34" charset="0"/>
                <a:cs typeface="Calibri" panose="020F0502020204030204" pitchFamily="34" charset="0"/>
              </a:rPr>
              <a:t>100%.</a:t>
            </a:r>
            <a:endParaRPr lang="en-US" sz="19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spcAft>
                <a:spcPts val="800"/>
              </a:spcAft>
              <a:buClr>
                <a:srgbClr val="5FCBEF"/>
              </a:buClr>
            </a:pPr>
            <a:r>
              <a:rPr lang="es-AR" sz="2200" b="1" u="sng" dirty="0">
                <a:solidFill>
                  <a:prstClr val="black"/>
                </a:solidFill>
                <a:latin typeface="Calibri" panose="020F0502020204030204" pitchFamily="34" charset="0"/>
                <a:ea typeface="Calibri" panose="020F0502020204030204" pitchFamily="34" charset="0"/>
                <a:cs typeface="Calibri" panose="020F0502020204030204" pitchFamily="34" charset="0"/>
              </a:rPr>
              <a:t>Cláusulas de salida</a:t>
            </a:r>
            <a:r>
              <a:rPr lang="es-AR" sz="2200" b="1" dirty="0">
                <a:solidFill>
                  <a:prstClr val="black"/>
                </a:solidFill>
                <a:latin typeface="Calibri" panose="020F0502020204030204" pitchFamily="34" charset="0"/>
                <a:ea typeface="Calibri" panose="020F0502020204030204" pitchFamily="34" charset="0"/>
                <a:cs typeface="Calibri" panose="020F0502020204030204" pitchFamily="34" charset="0"/>
              </a:rPr>
              <a:t>:</a:t>
            </a:r>
            <a:r>
              <a:rPr lang="es-AR" sz="2200" dirty="0">
                <a:solidFill>
                  <a:prstClr val="black"/>
                </a:solidFill>
                <a:latin typeface="Calibri" panose="020F0502020204030204" pitchFamily="34" charset="0"/>
                <a:ea typeface="Calibri" panose="020F0502020204030204" pitchFamily="34" charset="0"/>
                <a:cs typeface="Calibri" panose="020F0502020204030204" pitchFamily="34" charset="0"/>
              </a:rPr>
              <a:t> </a:t>
            </a:r>
            <a:r>
              <a:rPr lang="es-AR" sz="1900" dirty="0">
                <a:solidFill>
                  <a:prstClr val="black"/>
                </a:solidFill>
                <a:latin typeface="Calibri" panose="020F0502020204030204" pitchFamily="34" charset="0"/>
                <a:ea typeface="Calibri" panose="020F0502020204030204" pitchFamily="34" charset="0"/>
                <a:cs typeface="Calibri" panose="020F0502020204030204" pitchFamily="34" charset="0"/>
              </a:rPr>
              <a:t>í</a:t>
            </a:r>
            <a:r>
              <a:rPr lang="es-AR" sz="1900" dirty="0" smtClean="0">
                <a:solidFill>
                  <a:prstClr val="black"/>
                </a:solidFill>
                <a:latin typeface="Calibri" panose="020F0502020204030204" pitchFamily="34" charset="0"/>
                <a:ea typeface="Calibri" panose="020F0502020204030204" pitchFamily="34" charset="0"/>
                <a:cs typeface="Calibri" panose="020F0502020204030204" pitchFamily="34" charset="0"/>
              </a:rPr>
              <a:t>dem </a:t>
            </a:r>
            <a:r>
              <a:rPr lang="es-AR" sz="1900" dirty="0">
                <a:solidFill>
                  <a:prstClr val="black"/>
                </a:solidFill>
                <a:latin typeface="Calibri" panose="020F0502020204030204" pitchFamily="34" charset="0"/>
                <a:ea typeface="Calibri" panose="020F0502020204030204" pitchFamily="34" charset="0"/>
                <a:cs typeface="Calibri" panose="020F0502020204030204" pitchFamily="34" charset="0"/>
              </a:rPr>
              <a:t>YPF.</a:t>
            </a:r>
            <a:endParaRPr lang="en-US" sz="19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buClr>
                <a:srgbClr val="5FCBEF"/>
              </a:buClr>
            </a:pPr>
            <a:endParaRPr lang="en-US" dirty="0">
              <a:solidFill>
                <a:prstClr val="black">
                  <a:lumMod val="50000"/>
                  <a:lumOff val="50000"/>
                </a:prstClr>
              </a:solidFill>
            </a:endParaRPr>
          </a:p>
        </p:txBody>
      </p:sp>
    </p:spTree>
    <p:extLst>
      <p:ext uri="{BB962C8B-B14F-4D97-AF65-F5344CB8AC3E}">
        <p14:creationId xmlns:p14="http://schemas.microsoft.com/office/powerpoint/2010/main" val="2119428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52697" y="1528353"/>
            <a:ext cx="11338560" cy="4898573"/>
          </a:xfrm>
        </p:spPr>
        <p:txBody>
          <a:bodyPr>
            <a:normAutofit/>
          </a:bodyPr>
          <a:lstStyle/>
          <a:p>
            <a:pPr marL="0" indent="0">
              <a:buNone/>
            </a:pPr>
            <a:r>
              <a:rPr lang="es-AR" sz="2400" b="1" u="sng" dirty="0">
                <a:latin typeface="Calibri" panose="020F0502020204030204" pitchFamily="34" charset="0"/>
                <a:cs typeface="Calibri" panose="020F0502020204030204" pitchFamily="34" charset="0"/>
              </a:rPr>
              <a:t>Natural ENERGY</a:t>
            </a:r>
            <a:r>
              <a:rPr lang="es-AR" sz="2400" b="1" dirty="0" smtClean="0">
                <a:latin typeface="Calibri" panose="020F0502020204030204" pitchFamily="34" charset="0"/>
                <a:cs typeface="Calibri" panose="020F0502020204030204" pitchFamily="34" charset="0"/>
              </a:rPr>
              <a:t>:</a:t>
            </a:r>
          </a:p>
          <a:p>
            <a:pPr marL="0" indent="0">
              <a:buNone/>
            </a:pPr>
            <a:endParaRPr lang="en-US" sz="2100" dirty="0">
              <a:latin typeface="Calibri" panose="020F0502020204030204" pitchFamily="34" charset="0"/>
              <a:cs typeface="Calibri" panose="020F0502020204030204" pitchFamily="34" charset="0"/>
            </a:endParaRPr>
          </a:p>
          <a:p>
            <a:pPr marL="0" indent="0">
              <a:buNone/>
            </a:pPr>
            <a:r>
              <a:rPr lang="es-AR" sz="2100" b="1" u="sng" dirty="0">
                <a:latin typeface="Calibri" panose="020F0502020204030204" pitchFamily="34" charset="0"/>
                <a:cs typeface="Calibri" panose="020F0502020204030204" pitchFamily="34" charset="0"/>
              </a:rPr>
              <a:t>Duración</a:t>
            </a:r>
            <a:r>
              <a:rPr lang="es-AR" sz="2100" b="1" dirty="0">
                <a:latin typeface="Calibri" panose="020F0502020204030204" pitchFamily="34" charset="0"/>
                <a:cs typeface="Calibri" panose="020F0502020204030204" pitchFamily="34" charset="0"/>
              </a:rPr>
              <a:t>:</a:t>
            </a:r>
            <a:r>
              <a:rPr lang="es-AR" sz="2100" dirty="0">
                <a:latin typeface="Calibri" panose="020F0502020204030204" pitchFamily="34" charset="0"/>
                <a:cs typeface="Calibri" panose="020F0502020204030204" pitchFamily="34" charset="0"/>
              </a:rPr>
              <a:t> </a:t>
            </a:r>
            <a:r>
              <a:rPr lang="es-AR" sz="1900" dirty="0">
                <a:latin typeface="Calibri" panose="020F0502020204030204" pitchFamily="34" charset="0"/>
                <a:cs typeface="Calibri" panose="020F0502020204030204" pitchFamily="34" charset="0"/>
              </a:rPr>
              <a:t>3 años (01/05/2021 al 30/04/2024) Prevé prórroga automática. En caso de que el cliente no quiera prorrogar por tener una mejor </a:t>
            </a:r>
            <a:r>
              <a:rPr lang="es-AR" sz="1900" dirty="0" smtClean="0">
                <a:latin typeface="Calibri" panose="020F0502020204030204" pitchFamily="34" charset="0"/>
                <a:cs typeface="Calibri" panose="020F0502020204030204" pitchFamily="34" charset="0"/>
              </a:rPr>
              <a:t>oferta, </a:t>
            </a:r>
            <a:r>
              <a:rPr lang="es-AR" sz="1900" dirty="0">
                <a:latin typeface="Calibri" panose="020F0502020204030204" pitchFamily="34" charset="0"/>
                <a:cs typeface="Calibri" panose="020F0502020204030204" pitchFamily="34" charset="0"/>
              </a:rPr>
              <a:t>Natural </a:t>
            </a:r>
            <a:r>
              <a:rPr lang="es-AR" sz="1900" dirty="0" err="1">
                <a:latin typeface="Calibri" panose="020F0502020204030204" pitchFamily="34" charset="0"/>
                <a:cs typeface="Calibri" panose="020F0502020204030204" pitchFamily="34" charset="0"/>
              </a:rPr>
              <a:t>Energy</a:t>
            </a:r>
            <a:r>
              <a:rPr lang="es-AR" sz="1900" dirty="0">
                <a:latin typeface="Calibri" panose="020F0502020204030204" pitchFamily="34" charset="0"/>
                <a:cs typeface="Calibri" panose="020F0502020204030204" pitchFamily="34" charset="0"/>
              </a:rPr>
              <a:t> tendrá la primera opción para equipar la oferta del tercero.</a:t>
            </a:r>
            <a:endParaRPr lang="en-US" sz="1900" dirty="0">
              <a:latin typeface="Calibri" panose="020F0502020204030204" pitchFamily="34" charset="0"/>
              <a:cs typeface="Calibri" panose="020F0502020204030204" pitchFamily="34" charset="0"/>
            </a:endParaRPr>
          </a:p>
          <a:p>
            <a:pPr marL="0" indent="0">
              <a:lnSpc>
                <a:spcPct val="150000"/>
              </a:lnSpc>
              <a:buNone/>
            </a:pPr>
            <a:r>
              <a:rPr lang="es-AR" sz="2100" b="1" u="sng" dirty="0">
                <a:latin typeface="Calibri" panose="020F0502020204030204" pitchFamily="34" charset="0"/>
                <a:cs typeface="Calibri" panose="020F0502020204030204" pitchFamily="34" charset="0"/>
              </a:rPr>
              <a:t>Puntos Entrega</a:t>
            </a:r>
            <a:r>
              <a:rPr lang="es-AR" sz="2100" b="1" dirty="0">
                <a:latin typeface="Calibri" panose="020F0502020204030204" pitchFamily="34" charset="0"/>
                <a:cs typeface="Calibri" panose="020F0502020204030204" pitchFamily="34" charset="0"/>
              </a:rPr>
              <a:t>:</a:t>
            </a:r>
            <a:r>
              <a:rPr lang="es-AR" sz="2100" dirty="0">
                <a:latin typeface="Calibri" panose="020F0502020204030204" pitchFamily="34" charset="0"/>
                <a:cs typeface="Calibri" panose="020F0502020204030204" pitchFamily="34" charset="0"/>
              </a:rPr>
              <a:t> </a:t>
            </a:r>
            <a:r>
              <a:rPr lang="es-AR" sz="1900" dirty="0">
                <a:latin typeface="Calibri" panose="020F0502020204030204" pitchFamily="34" charset="0"/>
                <a:cs typeface="Calibri" panose="020F0502020204030204" pitchFamily="34" charset="0"/>
              </a:rPr>
              <a:t>garantizan</a:t>
            </a:r>
            <a:endParaRPr lang="en-US" sz="1900" dirty="0">
              <a:latin typeface="Calibri" panose="020F0502020204030204" pitchFamily="34" charset="0"/>
              <a:cs typeface="Calibri" panose="020F0502020204030204" pitchFamily="34" charset="0"/>
            </a:endParaRPr>
          </a:p>
          <a:p>
            <a:pPr marL="0" indent="0">
              <a:buNone/>
            </a:pPr>
            <a:r>
              <a:rPr lang="es-AR" sz="2100" b="1" u="sng" dirty="0">
                <a:latin typeface="Calibri" panose="020F0502020204030204" pitchFamily="34" charset="0"/>
                <a:cs typeface="Calibri" panose="020F0502020204030204" pitchFamily="34" charset="0"/>
              </a:rPr>
              <a:t>Penalidad por falta entrega</a:t>
            </a:r>
            <a:r>
              <a:rPr lang="es-AR" sz="2100" b="1" dirty="0">
                <a:latin typeface="Calibri" panose="020F0502020204030204" pitchFamily="34" charset="0"/>
                <a:cs typeface="Calibri" panose="020F0502020204030204" pitchFamily="34" charset="0"/>
              </a:rPr>
              <a:t>:</a:t>
            </a:r>
            <a:r>
              <a:rPr lang="es-AR" sz="2100" dirty="0">
                <a:latin typeface="Calibri" panose="020F0502020204030204" pitchFamily="34" charset="0"/>
                <a:cs typeface="Calibri" panose="020F0502020204030204" pitchFamily="34" charset="0"/>
              </a:rPr>
              <a:t> </a:t>
            </a:r>
            <a:r>
              <a:rPr lang="es-AR" sz="1900" dirty="0">
                <a:latin typeface="Calibri" panose="020F0502020204030204" pitchFamily="34" charset="0"/>
                <a:cs typeface="Calibri" panose="020F0502020204030204" pitchFamily="34" charset="0"/>
              </a:rPr>
              <a:t>(a)	Si el cliente adquiere el gas de </a:t>
            </a:r>
            <a:r>
              <a:rPr lang="es-AR" sz="1900" dirty="0" smtClean="0">
                <a:latin typeface="Calibri" panose="020F0502020204030204" pitchFamily="34" charset="0"/>
                <a:cs typeface="Calibri" panose="020F0502020204030204" pitchFamily="34" charset="0"/>
              </a:rPr>
              <a:t>un tercero</a:t>
            </a:r>
            <a:r>
              <a:rPr lang="es-AR" sz="1900" dirty="0">
                <a:latin typeface="Calibri" panose="020F0502020204030204" pitchFamily="34" charset="0"/>
                <a:cs typeface="Calibri" panose="020F0502020204030204" pitchFamily="34" charset="0"/>
              </a:rPr>
              <a:t>, reembolso </a:t>
            </a:r>
            <a:r>
              <a:rPr lang="es-AR" sz="1900" dirty="0" smtClean="0">
                <a:latin typeface="Calibri" panose="020F0502020204030204" pitchFamily="34" charset="0"/>
                <a:cs typeface="Calibri" panose="020F0502020204030204" pitchFamily="34" charset="0"/>
              </a:rPr>
              <a:t>por mayores </a:t>
            </a:r>
            <a:r>
              <a:rPr lang="es-AR" sz="1900" dirty="0">
                <a:latin typeface="Calibri" panose="020F0502020204030204" pitchFamily="34" charset="0"/>
                <a:cs typeface="Calibri" panose="020F0502020204030204" pitchFamily="34" charset="0"/>
              </a:rPr>
              <a:t>costos incurridos hasta el precio. O, b) En caso de que el Cliente no adquiriera gas natural de terceros, reconocimiento equivalente al precio por el volumen no entregado.</a:t>
            </a:r>
            <a:endParaRPr lang="en-US" sz="1900" dirty="0">
              <a:latin typeface="Calibri" panose="020F0502020204030204" pitchFamily="34" charset="0"/>
              <a:cs typeface="Calibri" panose="020F0502020204030204" pitchFamily="34" charset="0"/>
            </a:endParaRPr>
          </a:p>
          <a:p>
            <a:pPr marL="0" indent="0">
              <a:buNone/>
            </a:pPr>
            <a:r>
              <a:rPr lang="es-AR" sz="2100" b="1" u="sng" dirty="0">
                <a:latin typeface="Calibri" panose="020F0502020204030204" pitchFamily="34" charset="0"/>
                <a:cs typeface="Calibri" panose="020F0502020204030204" pitchFamily="34" charset="0"/>
              </a:rPr>
              <a:t>Precio zona NATURGY</a:t>
            </a:r>
            <a:r>
              <a:rPr lang="es-AR" sz="2100" b="1" dirty="0">
                <a:latin typeface="Calibri" panose="020F0502020204030204" pitchFamily="34" charset="0"/>
                <a:cs typeface="Calibri" panose="020F0502020204030204" pitchFamily="34" charset="0"/>
              </a:rPr>
              <a:t>:</a:t>
            </a:r>
            <a:r>
              <a:rPr lang="es-AR" sz="2100" dirty="0">
                <a:latin typeface="Calibri" panose="020F0502020204030204" pitchFamily="34" charset="0"/>
                <a:cs typeface="Calibri" panose="020F0502020204030204" pitchFamily="34" charset="0"/>
              </a:rPr>
              <a:t> </a:t>
            </a:r>
            <a:r>
              <a:rPr lang="es-AR" sz="1900" dirty="0">
                <a:latin typeface="Calibri" panose="020F0502020204030204" pitchFamily="34" charset="0"/>
                <a:cs typeface="Calibri" panose="020F0502020204030204" pitchFamily="34" charset="0"/>
              </a:rPr>
              <a:t>Porcentajes de la nafta súper (92 a 95 RON) promedio de EESS que se detallan:</a:t>
            </a:r>
            <a:endParaRPr lang="en-US" sz="1900" dirty="0">
              <a:latin typeface="Calibri" panose="020F0502020204030204" pitchFamily="34" charset="0"/>
              <a:cs typeface="Calibri" panose="020F0502020204030204" pitchFamily="34" charset="0"/>
            </a:endParaRPr>
          </a:p>
          <a:p>
            <a:pPr marL="0" indent="0">
              <a:buNone/>
            </a:pPr>
            <a:r>
              <a:rPr lang="es-AR" sz="1900" dirty="0">
                <a:latin typeface="Calibri" panose="020F0502020204030204" pitchFamily="34" charset="0"/>
                <a:cs typeface="Calibri" panose="020F0502020204030204" pitchFamily="34" charset="0"/>
              </a:rPr>
              <a:t>01/05/21 a 31/07/21 13,5% - 01/08/21 a 31/10/21 14% - 01/11/21 a 03/01/22 14,5%</a:t>
            </a:r>
            <a:endParaRPr lang="en-US" sz="1900" dirty="0">
              <a:latin typeface="Calibri" panose="020F0502020204030204" pitchFamily="34" charset="0"/>
              <a:cs typeface="Calibri" panose="020F0502020204030204" pitchFamily="34" charset="0"/>
            </a:endParaRPr>
          </a:p>
          <a:p>
            <a:pPr marL="0" indent="0">
              <a:buNone/>
            </a:pPr>
            <a:r>
              <a:rPr lang="es-AR" sz="1900" dirty="0">
                <a:latin typeface="Calibri" panose="020F0502020204030204" pitchFamily="34" charset="0"/>
                <a:cs typeface="Calibri" panose="020F0502020204030204" pitchFamily="34" charset="0"/>
              </a:rPr>
              <a:t>01/02/22 a 30/04/22 15% - 01/05/22 en adelante 15,5%</a:t>
            </a:r>
            <a:endParaRPr lang="en-US" sz="1900" dirty="0">
              <a:latin typeface="Calibri" panose="020F0502020204030204" pitchFamily="34" charset="0"/>
              <a:cs typeface="Calibri" panose="020F0502020204030204" pitchFamily="34" charset="0"/>
            </a:endParaRPr>
          </a:p>
          <a:p>
            <a:pPr marL="0" indent="0">
              <a:buNone/>
            </a:pPr>
            <a:endParaRPr lang="en-US" dirty="0"/>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31920" y="0"/>
            <a:ext cx="3775166" cy="2103120"/>
          </a:xfrm>
          <a:prstGeom prst="rect">
            <a:avLst/>
          </a:prstGeom>
        </p:spPr>
      </p:pic>
    </p:spTree>
    <p:extLst>
      <p:ext uri="{BB962C8B-B14F-4D97-AF65-F5344CB8AC3E}">
        <p14:creationId xmlns:p14="http://schemas.microsoft.com/office/powerpoint/2010/main" val="2301019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797</TotalTime>
  <Words>3301</Words>
  <Application>Microsoft Office PowerPoint</Application>
  <PresentationFormat>Panorámica</PresentationFormat>
  <Paragraphs>166</Paragraphs>
  <Slides>25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25</vt:i4>
      </vt:variant>
    </vt:vector>
  </HeadingPairs>
  <TitlesOfParts>
    <vt:vector size="31" baseType="lpstr">
      <vt:lpstr>Arial</vt:lpstr>
      <vt:lpstr>Calibri</vt:lpstr>
      <vt:lpstr>Times New Roman</vt:lpstr>
      <vt:lpstr>Trebuchet MS</vt:lpstr>
      <vt:lpstr>Wingdings 3</vt:lpstr>
      <vt:lpstr>Faceta</vt:lpstr>
      <vt:lpstr>SEMINARIO</vt:lpstr>
      <vt:lpstr> Para EESS de bandera YPF Zonas: Metrogas, Naturgy, Camuzzi Pampeana, Litoral Gas, Ecogas Cuyana, Ecogas Centro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Laura</dc:creator>
  <cp:lastModifiedBy>Ale</cp:lastModifiedBy>
  <cp:revision>93</cp:revision>
  <dcterms:created xsi:type="dcterms:W3CDTF">2021-03-26T14:00:23Z</dcterms:created>
  <dcterms:modified xsi:type="dcterms:W3CDTF">2021-03-30T18:29:15Z</dcterms:modified>
</cp:coreProperties>
</file>